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320" r:id="rId27"/>
    <p:sldId id="299" r:id="rId28"/>
    <p:sldId id="300" r:id="rId29"/>
    <p:sldId id="301" r:id="rId30"/>
    <p:sldId id="302" r:id="rId31"/>
    <p:sldId id="303" r:id="rId32"/>
    <p:sldId id="290" r:id="rId33"/>
    <p:sldId id="281" r:id="rId34"/>
    <p:sldId id="282" r:id="rId35"/>
    <p:sldId id="283" r:id="rId36"/>
    <p:sldId id="284" r:id="rId37"/>
    <p:sldId id="285" r:id="rId38"/>
    <p:sldId id="297" r:id="rId39"/>
    <p:sldId id="286" r:id="rId40"/>
    <p:sldId id="287" r:id="rId41"/>
    <p:sldId id="288" r:id="rId42"/>
    <p:sldId id="296" r:id="rId43"/>
    <p:sldId id="289" r:id="rId44"/>
    <p:sldId id="291" r:id="rId45"/>
    <p:sldId id="292" r:id="rId46"/>
    <p:sldId id="293" r:id="rId47"/>
    <p:sldId id="294" r:id="rId48"/>
    <p:sldId id="295" r:id="rId49"/>
    <p:sldId id="298" r:id="rId50"/>
    <p:sldId id="317" r:id="rId51"/>
    <p:sldId id="304" r:id="rId52"/>
    <p:sldId id="305" r:id="rId53"/>
    <p:sldId id="306" r:id="rId54"/>
    <p:sldId id="315" r:id="rId55"/>
    <p:sldId id="312" r:id="rId56"/>
    <p:sldId id="311" r:id="rId57"/>
    <p:sldId id="318" r:id="rId58"/>
    <p:sldId id="310" r:id="rId59"/>
    <p:sldId id="309" r:id="rId60"/>
    <p:sldId id="313" r:id="rId61"/>
    <p:sldId id="314" r:id="rId62"/>
    <p:sldId id="316" r:id="rId63"/>
    <p:sldId id="319" r:id="rId64"/>
    <p:sldId id="307" r:id="rId6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7B8C6BE-EEA6-4835-AD31-991DB7912E3B}"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2347006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7B8C6BE-EEA6-4835-AD31-991DB7912E3B}"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251757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7B8C6BE-EEA6-4835-AD31-991DB7912E3B}"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924116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7B8C6BE-EEA6-4835-AD31-991DB7912E3B}"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1065771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7B8C6BE-EEA6-4835-AD31-991DB7912E3B}"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2820011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7B8C6BE-EEA6-4835-AD31-991DB7912E3B}"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3363815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7B8C6BE-EEA6-4835-AD31-991DB7912E3B}"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2527540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7B8C6BE-EEA6-4835-AD31-991DB7912E3B}"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357176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7B8C6BE-EEA6-4835-AD31-991DB7912E3B}"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4092380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7B8C6BE-EEA6-4835-AD31-991DB7912E3B}"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1102319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7B8C6BE-EEA6-4835-AD31-991DB7912E3B}"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944834-E3F0-4563-BA9C-CA2E4592F190}" type="slidenum">
              <a:rPr lang="ru-RU" smtClean="0"/>
              <a:t>‹#›</a:t>
            </a:fld>
            <a:endParaRPr lang="ru-RU"/>
          </a:p>
        </p:txBody>
      </p:sp>
    </p:spTree>
    <p:extLst>
      <p:ext uri="{BB962C8B-B14F-4D97-AF65-F5344CB8AC3E}">
        <p14:creationId xmlns:p14="http://schemas.microsoft.com/office/powerpoint/2010/main" val="2257242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B8C6BE-EEA6-4835-AD31-991DB7912E3B}"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944834-E3F0-4563-BA9C-CA2E4592F190}" type="slidenum">
              <a:rPr lang="ru-RU" smtClean="0"/>
              <a:t>‹#›</a:t>
            </a:fld>
            <a:endParaRPr lang="ru-RU"/>
          </a:p>
        </p:txBody>
      </p:sp>
    </p:spTree>
    <p:extLst>
      <p:ext uri="{BB962C8B-B14F-4D97-AF65-F5344CB8AC3E}">
        <p14:creationId xmlns:p14="http://schemas.microsoft.com/office/powerpoint/2010/main" val="2059772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studmedlib.ru/books/ISBN9785970420881.html?SSr=030132deac156ddlc"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4</a:t>
            </a:r>
            <a:endParaRPr lang="ru-RU" dirty="0"/>
          </a:p>
        </p:txBody>
      </p:sp>
      <p:sp>
        <p:nvSpPr>
          <p:cNvPr id="3" name="Подзаголовок 2"/>
          <p:cNvSpPr>
            <a:spLocks noGrp="1"/>
          </p:cNvSpPr>
          <p:nvPr>
            <p:ph type="subTitle" idx="1"/>
          </p:nvPr>
        </p:nvSpPr>
        <p:spPr/>
        <p:txBody>
          <a:bodyPr/>
          <a:lstStyle/>
          <a:p>
            <a:r>
              <a:rPr lang="en-US" dirty="0"/>
              <a:t>Developing an annotated bibliography: main rules and steps</a:t>
            </a:r>
            <a:endParaRPr lang="ru-RU" dirty="0"/>
          </a:p>
        </p:txBody>
      </p:sp>
    </p:spTree>
    <p:extLst>
      <p:ext uri="{BB962C8B-B14F-4D97-AF65-F5344CB8AC3E}">
        <p14:creationId xmlns:p14="http://schemas.microsoft.com/office/powerpoint/2010/main" val="2878130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2800" dirty="0"/>
              <a:t>guidelines when</a:t>
            </a:r>
            <a:br>
              <a:rPr lang="en-US" sz="2800" dirty="0"/>
            </a:br>
            <a:r>
              <a:rPr lang="en-US" sz="2800" dirty="0"/>
              <a:t>you write your own summaries</a:t>
            </a:r>
            <a:br>
              <a:rPr lang="en-US" sz="2800" dirty="0"/>
            </a:br>
            <a:endParaRPr lang="ru-RU" sz="2800" dirty="0"/>
          </a:p>
        </p:txBody>
      </p:sp>
      <p:sp>
        <p:nvSpPr>
          <p:cNvPr id="3" name="Объект 2"/>
          <p:cNvSpPr>
            <a:spLocks noGrp="1"/>
          </p:cNvSpPr>
          <p:nvPr>
            <p:ph idx="1"/>
          </p:nvPr>
        </p:nvSpPr>
        <p:spPr/>
        <p:txBody>
          <a:bodyPr>
            <a:normAutofit fontScale="92500" lnSpcReduction="20000"/>
          </a:bodyPr>
          <a:lstStyle/>
          <a:p>
            <a:r>
              <a:rPr lang="en-US" dirty="0"/>
              <a:t>Don’t “cut and paste” from database abstracts. Many of the periodical indexes that are available as part of your library’s computer system include abstracts of articles. Do no “cut” this abstract material and then “paste” it into your own annotated bibliography. For one thing, this is plagiarism. Second, “cutting and pasting” from the abstract defeats one of the purposes of writing summaries and creating an annotated bibliography in the first place, which is to help you understand and explain your research.</a:t>
            </a:r>
            <a:endParaRPr lang="ru-RU" dirty="0"/>
          </a:p>
        </p:txBody>
      </p:sp>
    </p:spTree>
    <p:extLst>
      <p:ext uri="{BB962C8B-B14F-4D97-AF65-F5344CB8AC3E}">
        <p14:creationId xmlns:p14="http://schemas.microsoft.com/office/powerpoint/2010/main" val="2544638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different summaries of the same evidence</a:t>
            </a: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Different writers will </a:t>
            </a:r>
            <a:r>
              <a:rPr lang="en-US" b="1" dirty="0"/>
              <a:t>inevitably </a:t>
            </a:r>
            <a:r>
              <a:rPr lang="ru-RU" b="1" dirty="0"/>
              <a:t>неизбежно</a:t>
            </a:r>
            <a:r>
              <a:rPr lang="en-US" b="1" dirty="0"/>
              <a:t> </a:t>
            </a:r>
            <a:r>
              <a:rPr lang="en-US" dirty="0"/>
              <a:t>write slightly different summaries of the same evidence. Some differences between different writers’ summaries of the same piece of evidence result from different interpretations of what it important in the research; there’s nothing wrong with that. However, two summaries from different writers should both provide a similar summary. In other words, its not acceptable when the difference of interpretation is </a:t>
            </a:r>
            <a:r>
              <a:rPr lang="en-US" b="1" dirty="0"/>
              <a:t>the result of a lack of </a:t>
            </a:r>
            <a:r>
              <a:rPr lang="ru-RU" b="1" dirty="0"/>
              <a:t>результат отсутствия</a:t>
            </a:r>
            <a:r>
              <a:rPr lang="ru-RU" dirty="0"/>
              <a:t> </a:t>
            </a:r>
            <a:r>
              <a:rPr lang="en-US" dirty="0"/>
              <a:t>understanding of the evidence.</a:t>
            </a:r>
            <a:endParaRPr lang="ru-RU" dirty="0"/>
          </a:p>
        </p:txBody>
      </p:sp>
    </p:spTree>
    <p:extLst>
      <p:ext uri="{BB962C8B-B14F-4D97-AF65-F5344CB8AC3E}">
        <p14:creationId xmlns:p14="http://schemas.microsoft.com/office/powerpoint/2010/main" val="34853519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t>
            </a:r>
            <a:r>
              <a:rPr lang="en-US" dirty="0"/>
              <a:t>sample of  bibliographic card</a:t>
            </a: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b="1" dirty="0"/>
              <a:t>Parsons, Matt. “Protecting Children on the Electronic </a:t>
            </a:r>
          </a:p>
          <a:p>
            <a:pPr marL="0" indent="0">
              <a:buNone/>
            </a:pPr>
            <a:r>
              <a:rPr lang="en-US" b="1" dirty="0"/>
              <a:t>Frontier: A Law Enforcement Challenge.” FBI Law </a:t>
            </a:r>
          </a:p>
          <a:p>
            <a:pPr marL="0" indent="0">
              <a:buNone/>
            </a:pPr>
            <a:r>
              <a:rPr lang="en-US" b="1" dirty="0"/>
              <a:t>Enforcement Bulletin 69.10 (2000): 22-26. </a:t>
            </a:r>
          </a:p>
          <a:p>
            <a:pPr marL="0" indent="0">
              <a:buNone/>
            </a:pPr>
            <a:r>
              <a:rPr lang="en-US" dirty="0"/>
              <a:t>This article is about an educational program used by the U.S. Navy to educate people in the Navy and their families </a:t>
            </a:r>
            <a:r>
              <a:rPr lang="ru-RU" dirty="0"/>
              <a:t> </a:t>
            </a:r>
            <a:r>
              <a:rPr lang="en-US" dirty="0"/>
              <a:t>about some of the things that are potentially dangerous to children about the Internet. Parsons says that the educational program has been effective. </a:t>
            </a:r>
            <a:endParaRPr lang="ru-RU" dirty="0"/>
          </a:p>
        </p:txBody>
      </p:sp>
      <p:sp>
        <p:nvSpPr>
          <p:cNvPr id="4" name="Заголовок 1"/>
          <p:cNvSpPr txBox="1">
            <a:spLocks/>
          </p:cNvSpPr>
          <p:nvPr/>
        </p:nvSpPr>
        <p:spPr>
          <a:xfrm>
            <a:off x="467544" y="26064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a:t> </a:t>
            </a:r>
            <a:r>
              <a:rPr lang="en-US"/>
              <a:t>sample of  bibliographic card</a:t>
            </a:r>
            <a:endParaRPr lang="ru-RU" dirty="0"/>
          </a:p>
        </p:txBody>
      </p:sp>
    </p:spTree>
    <p:extLst>
      <p:ext uri="{BB962C8B-B14F-4D97-AF65-F5344CB8AC3E}">
        <p14:creationId xmlns:p14="http://schemas.microsoft.com/office/powerpoint/2010/main" val="3610161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Why Write Annotated Bibliographies?</a:t>
            </a:r>
            <a:br>
              <a:rPr lang="en-US" dirty="0"/>
            </a:br>
            <a:endParaRPr lang="ru-RU" dirty="0"/>
          </a:p>
        </p:txBody>
      </p:sp>
      <p:sp>
        <p:nvSpPr>
          <p:cNvPr id="3" name="Объект 2"/>
          <p:cNvSpPr>
            <a:spLocks noGrp="1"/>
          </p:cNvSpPr>
          <p:nvPr>
            <p:ph idx="1"/>
          </p:nvPr>
        </p:nvSpPr>
        <p:spPr/>
        <p:txBody>
          <a:bodyPr/>
          <a:lstStyle/>
          <a:p>
            <a:pPr marL="0" indent="0">
              <a:buNone/>
            </a:pPr>
            <a:r>
              <a:rPr lang="en-US" dirty="0"/>
              <a:t>An annotated bibliography is an excellent way </a:t>
            </a:r>
            <a:r>
              <a:rPr lang="en-US" b="1" dirty="0"/>
              <a:t>to keep track</a:t>
            </a:r>
            <a:r>
              <a:rPr lang="ru-RU" b="1" dirty="0"/>
              <a:t> отслеживать</a:t>
            </a:r>
            <a:r>
              <a:rPr lang="en-US" dirty="0"/>
              <a:t> of the research you gather for your project. Make no mistake about it— it is extremely important that you keep track of all of your evidence for your research project, and that you keep track of it from the beginning of the process of research writing.</a:t>
            </a:r>
          </a:p>
          <a:p>
            <a:pPr marL="0" indent="0">
              <a:buNone/>
            </a:pPr>
            <a:endParaRPr lang="ru-RU" dirty="0"/>
          </a:p>
        </p:txBody>
      </p:sp>
    </p:spTree>
    <p:extLst>
      <p:ext uri="{BB962C8B-B14F-4D97-AF65-F5344CB8AC3E}">
        <p14:creationId xmlns:p14="http://schemas.microsoft.com/office/powerpoint/2010/main" val="56613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Why Write Annotated Bibliographies?</a:t>
            </a:r>
            <a:br>
              <a:rPr lang="en-US" dirty="0"/>
            </a:br>
            <a:endParaRPr lang="ru-RU" dirty="0"/>
          </a:p>
        </p:txBody>
      </p:sp>
      <p:sp>
        <p:nvSpPr>
          <p:cNvPr id="3" name="Объект 2"/>
          <p:cNvSpPr>
            <a:spLocks noGrp="1"/>
          </p:cNvSpPr>
          <p:nvPr>
            <p:ph idx="1"/>
          </p:nvPr>
        </p:nvSpPr>
        <p:spPr/>
        <p:txBody>
          <a:bodyPr/>
          <a:lstStyle/>
          <a:p>
            <a:pPr marL="0" indent="0">
              <a:buNone/>
            </a:pPr>
            <a:r>
              <a:rPr lang="en-US" dirty="0"/>
              <a:t>There’s nothing more frustrating than finding an excellent article or book chapter you are excited about incorporating into your research project, only to realize you have forgotten where you found the article or book chapter in the first place. This is extremely frustrating, and it’s easily avoided by doing something like writing an annotated bibliography.</a:t>
            </a:r>
            <a:endParaRPr lang="ru-RU" dirty="0"/>
          </a:p>
        </p:txBody>
      </p:sp>
    </p:spTree>
    <p:extLst>
      <p:ext uri="{BB962C8B-B14F-4D97-AF65-F5344CB8AC3E}">
        <p14:creationId xmlns:p14="http://schemas.microsoft.com/office/powerpoint/2010/main" val="1721455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Why Write Annotated Bibliographies?</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You could use other methods for keeping track of your research. For example, you could use note cards and write down the source information as a proper citation, then write down the information about the source that is important. If the material you know you want to use from a certain source is short enough you might even write a direct quote, which is where you write down word for word what the source says exactly as it is written. At other times, you can write a paraphrase, which is where you write down what the source means using your own words.</a:t>
            </a:r>
          </a:p>
          <a:p>
            <a:pPr marL="0" indent="0">
              <a:buNone/>
            </a:pPr>
            <a:r>
              <a:rPr lang="en-US" b="1" dirty="0"/>
              <a:t>While note cards and other methods have their advantages, annotated bibliographies are an extremely useful tool for keeping track of your research. </a:t>
            </a:r>
          </a:p>
          <a:p>
            <a:pPr marL="0" indent="0">
              <a:buNone/>
            </a:pPr>
            <a:endParaRPr lang="ru-RU" dirty="0"/>
          </a:p>
        </p:txBody>
      </p:sp>
    </p:spTree>
    <p:extLst>
      <p:ext uri="{BB962C8B-B14F-4D97-AF65-F5344CB8AC3E}">
        <p14:creationId xmlns:p14="http://schemas.microsoft.com/office/powerpoint/2010/main" val="2772438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An annotated bibliography:</a:t>
            </a:r>
            <a:br>
              <a:rPr lang="en-US" dirty="0"/>
            </a:br>
            <a:endParaRPr lang="ru-RU" dirty="0"/>
          </a:p>
        </p:txBody>
      </p:sp>
      <p:sp>
        <p:nvSpPr>
          <p:cNvPr id="3" name="Объект 2"/>
          <p:cNvSpPr>
            <a:spLocks noGrp="1"/>
          </p:cNvSpPr>
          <p:nvPr>
            <p:ph idx="1"/>
          </p:nvPr>
        </p:nvSpPr>
        <p:spPr/>
        <p:txBody>
          <a:bodyPr>
            <a:normAutofit fontScale="92500" lnSpcReduction="10000"/>
          </a:bodyPr>
          <a:lstStyle/>
          <a:p>
            <a:pPr marL="0" indent="0">
              <a:buNone/>
            </a:pPr>
            <a:r>
              <a:rPr lang="en-US" dirty="0"/>
              <a:t>• Centralizes your research into one document that you can keep track of both as a print-out of a word-processed file and as a file you save electronically.</a:t>
            </a:r>
          </a:p>
          <a:p>
            <a:pPr marL="0" indent="0">
              <a:buNone/>
            </a:pPr>
            <a:r>
              <a:rPr lang="en-US" dirty="0"/>
              <a:t>• Allows you to “copy and paste” citation information into the works cited part of your research project.</a:t>
            </a:r>
          </a:p>
          <a:p>
            <a:r>
              <a:rPr lang="en-US" dirty="0"/>
              <a:t>An annotated bibliography also gives you the space to start writing and thinking a bit about how some of your research might fit into your project. </a:t>
            </a:r>
            <a:endParaRPr lang="ru-RU" dirty="0"/>
          </a:p>
        </p:txBody>
      </p:sp>
    </p:spTree>
    <p:extLst>
      <p:ext uri="{BB962C8B-B14F-4D97-AF65-F5344CB8AC3E}">
        <p14:creationId xmlns:p14="http://schemas.microsoft.com/office/powerpoint/2010/main" val="2409138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000" dirty="0"/>
              <a:t>Consider these two sample entries from an annotated bibliography from a research project on pharmaceutical advertising:</a:t>
            </a:r>
            <a:br>
              <a:rPr lang="en-US" sz="2000" dirty="0"/>
            </a:br>
            <a:endParaRPr lang="ru-RU" sz="2000" dirty="0"/>
          </a:p>
        </p:txBody>
      </p:sp>
      <p:sp>
        <p:nvSpPr>
          <p:cNvPr id="3" name="Объект 2"/>
          <p:cNvSpPr>
            <a:spLocks noGrp="1"/>
          </p:cNvSpPr>
          <p:nvPr>
            <p:ph idx="1"/>
          </p:nvPr>
        </p:nvSpPr>
        <p:spPr/>
        <p:txBody>
          <a:bodyPr>
            <a:normAutofit fontScale="70000" lnSpcReduction="20000"/>
          </a:bodyPr>
          <a:lstStyle/>
          <a:p>
            <a:pPr marL="0" indent="0">
              <a:buNone/>
            </a:pPr>
            <a:r>
              <a:rPr lang="en-US" b="1" dirty="0"/>
              <a:t>Siegel, Marc. “Fighting the Drug (ad) Wars.” The Nation17 June 2002: 21. </a:t>
            </a:r>
          </a:p>
          <a:p>
            <a:pPr marL="0" indent="0">
              <a:buNone/>
            </a:pPr>
            <a:r>
              <a:rPr lang="en-US" dirty="0"/>
              <a:t>Siegel, who is a doctor himself, writes about how drug advertising has undermined the communication between doctors and patients. He says that drug ads have driven up the costs of prescription drugs, particularly big selling drugs like those for cholesterol. </a:t>
            </a:r>
          </a:p>
          <a:p>
            <a:pPr marL="0" indent="0">
              <a:buNone/>
            </a:pPr>
            <a:r>
              <a:rPr lang="en-US" b="1" dirty="0"/>
              <a:t>Wechsler, Jill. “Minority Docs See DTC Ads as Way to Address ‘Race Gap.’” Pharmaceutical Executive May 2002: 32, 34. </a:t>
            </a:r>
            <a:r>
              <a:rPr lang="en-US" b="1" dirty="0" err="1"/>
              <a:t>WilsonSelect</a:t>
            </a:r>
            <a:r>
              <a:rPr lang="en-US" b="1" dirty="0"/>
              <a:t> Database. Eastern Michigan University Halle Library. 20 October 2002. &lt;http://www.emich.edu/halle&gt;.</a:t>
            </a:r>
          </a:p>
          <a:p>
            <a:pPr marL="0" indent="0">
              <a:buNone/>
            </a:pPr>
            <a:r>
              <a:rPr lang="en-US" dirty="0"/>
              <a:t>This article is about a study that said that African American doctors saw advertising of prescription drugs as a way of educating their patients. The ads are useful because they talk about diseases that affect African Americans.</a:t>
            </a:r>
          </a:p>
          <a:p>
            <a:endParaRPr lang="ru-RU" dirty="0"/>
          </a:p>
        </p:txBody>
      </p:sp>
    </p:spTree>
    <p:extLst>
      <p:ext uri="{BB962C8B-B14F-4D97-AF65-F5344CB8AC3E}">
        <p14:creationId xmlns:p14="http://schemas.microsoft.com/office/powerpoint/2010/main" val="3394378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 relationship between these articles </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Even from the limited amount of information available in these entries, it’s clear that a relationship between these articles exists. Both are similar articles about how the doctor/patient relationship is affected by drug advertising. But both are also different. </a:t>
            </a:r>
            <a:endParaRPr lang="ru-RU" dirty="0"/>
          </a:p>
          <a:p>
            <a:pPr marL="0" indent="0">
              <a:buNone/>
            </a:pPr>
            <a:r>
              <a:rPr lang="en-US" dirty="0"/>
              <a:t>The first article is from the newspaper The Nation, which is in many ways similar to an academic journal and which is also known for its liberal views. </a:t>
            </a:r>
            <a:endParaRPr lang="ru-RU" dirty="0"/>
          </a:p>
          <a:p>
            <a:pPr marL="0" indent="0">
              <a:buNone/>
            </a:pPr>
            <a:r>
              <a:rPr lang="en-US" dirty="0"/>
              <a:t>The second article is from a trade journal (also similar to academic journals in many ways) that obviously is an advocate for the pharmaceutical industry.</a:t>
            </a:r>
            <a:endParaRPr lang="ru-RU" dirty="0"/>
          </a:p>
        </p:txBody>
      </p:sp>
    </p:spTree>
    <p:extLst>
      <p:ext uri="{BB962C8B-B14F-4D97-AF65-F5344CB8AC3E}">
        <p14:creationId xmlns:p14="http://schemas.microsoft.com/office/powerpoint/2010/main" val="1408446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1600200"/>
            <a:ext cx="8229600" cy="4525963"/>
          </a:xfrm>
        </p:spPr>
        <p:txBody>
          <a:bodyPr>
            <a:normAutofit lnSpcReduction="10000"/>
          </a:bodyPr>
          <a:lstStyle/>
          <a:p>
            <a:pPr marL="0" indent="0">
              <a:buNone/>
            </a:pPr>
            <a:r>
              <a:rPr lang="en-US" dirty="0"/>
              <a:t>In other words, in the process of compiling an annotated bibliography, you are doing more than keeping track of your research. You are starting to make some comparisons and beginning to see some relationships between your evidence, a process that will become increasingly important as you gather more research and work your way through the different exercises that lead to the research project. </a:t>
            </a:r>
            <a:endParaRPr lang="ru-RU" dirty="0"/>
          </a:p>
        </p:txBody>
      </p:sp>
    </p:spTree>
    <p:extLst>
      <p:ext uri="{BB962C8B-B14F-4D97-AF65-F5344CB8AC3E}">
        <p14:creationId xmlns:p14="http://schemas.microsoft.com/office/powerpoint/2010/main" val="401673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en-US" dirty="0"/>
              <a:t>Plan</a:t>
            </a:r>
            <a:endParaRPr lang="ru-RU" dirty="0"/>
          </a:p>
        </p:txBody>
      </p:sp>
      <p:sp>
        <p:nvSpPr>
          <p:cNvPr id="5" name="Объект 4"/>
          <p:cNvSpPr>
            <a:spLocks noGrp="1"/>
          </p:cNvSpPr>
          <p:nvPr>
            <p:ph idx="1"/>
          </p:nvPr>
        </p:nvSpPr>
        <p:spPr/>
        <p:txBody>
          <a:bodyPr/>
          <a:lstStyle/>
          <a:p>
            <a:r>
              <a:rPr lang="en-US" dirty="0"/>
              <a:t>1.	What is an Annotated Bibliography?</a:t>
            </a:r>
          </a:p>
          <a:p>
            <a:r>
              <a:rPr lang="en-US" dirty="0"/>
              <a:t>2.	Why Write Annotated Bibliographies?</a:t>
            </a:r>
          </a:p>
          <a:p>
            <a:r>
              <a:rPr lang="en-US" dirty="0"/>
              <a:t>3.	“How many sources do I need?”</a:t>
            </a:r>
          </a:p>
          <a:p>
            <a:r>
              <a:rPr lang="en-US" dirty="0"/>
              <a:t>4.	Using Computers to Write Annotated Bibliographies</a:t>
            </a:r>
          </a:p>
          <a:p>
            <a:r>
              <a:rPr lang="en-US" dirty="0"/>
              <a:t>5.	The Process of Writing the Annotated Bibliography</a:t>
            </a:r>
          </a:p>
          <a:p>
            <a:endParaRPr lang="ru-RU" dirty="0"/>
          </a:p>
        </p:txBody>
      </p:sp>
    </p:spTree>
    <p:extLst>
      <p:ext uri="{BB962C8B-B14F-4D97-AF65-F5344CB8AC3E}">
        <p14:creationId xmlns:p14="http://schemas.microsoft.com/office/powerpoint/2010/main" val="3715384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many sources do I need?</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Inevitably, students in research writing classes always ask how many sources they need to include in their research projects. In one sense, “how many sources do I need?” is a utilitarian question, one usually attached to a student’s exploration of what it will take to get a particular grade. Considered more abstractly, this question is also an effort to explore the scope of a research project. Like a certain page or word count requirement, the question “how many sources do I need?” is an effort to get a handle on the scope of the research project assignment. In that sense, asking about the number of sources is probably a good idea, a little like asking how much something weighs before you attempt to pick it up.</a:t>
            </a:r>
          </a:p>
          <a:p>
            <a:endParaRPr lang="ru-RU" dirty="0"/>
          </a:p>
        </p:txBody>
      </p:sp>
    </p:spTree>
    <p:extLst>
      <p:ext uri="{BB962C8B-B14F-4D97-AF65-F5344CB8AC3E}">
        <p14:creationId xmlns:p14="http://schemas.microsoft.com/office/powerpoint/2010/main" val="31102462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many sources do I need?</a:t>
            </a:r>
            <a:br>
              <a:rPr lang="en-US" dirty="0"/>
            </a:br>
            <a:endParaRPr lang="ru-RU" dirty="0"/>
          </a:p>
        </p:txBody>
      </p:sp>
      <p:sp>
        <p:nvSpPr>
          <p:cNvPr id="3" name="Объект 2"/>
          <p:cNvSpPr>
            <a:spLocks noGrp="1"/>
          </p:cNvSpPr>
          <p:nvPr>
            <p:ph idx="1"/>
          </p:nvPr>
        </p:nvSpPr>
        <p:spPr/>
        <p:txBody>
          <a:bodyPr/>
          <a:lstStyle/>
          <a:p>
            <a:r>
              <a:rPr lang="en-US" dirty="0"/>
              <a:t>But </a:t>
            </a:r>
            <a:r>
              <a:rPr lang="en-US" b="1" dirty="0"/>
              <a:t>ultimately</a:t>
            </a:r>
            <a:r>
              <a:rPr lang="ru-RU" b="1" dirty="0"/>
              <a:t>-в конечном счете</a:t>
            </a:r>
            <a:r>
              <a:rPr lang="en-US" dirty="0"/>
              <a:t>, there is no right or wrong answer to this question. Longer research projects tend to have evidence from more different sources than shorter projects, but there is no cut-and-dry formula where “X” number of pages will equal “X” number of sources.</a:t>
            </a:r>
            <a:endParaRPr lang="ru-RU" dirty="0"/>
          </a:p>
        </p:txBody>
      </p:sp>
    </p:spTree>
    <p:extLst>
      <p:ext uri="{BB962C8B-B14F-4D97-AF65-F5344CB8AC3E}">
        <p14:creationId xmlns:p14="http://schemas.microsoft.com/office/powerpoint/2010/main" val="1229355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dirty="0">
                <a:solidFill>
                  <a:prstClr val="black"/>
                </a:solidFill>
                <a:ea typeface="+mn-ea"/>
                <a:cs typeface="+mn-cs"/>
              </a:rPr>
              <a:t>an annotated bibliography should contain significantly more entries than you intend or expect to include</a:t>
            </a:r>
            <a:endParaRPr lang="ru-RU" dirty="0"/>
          </a:p>
        </p:txBody>
      </p:sp>
      <p:sp>
        <p:nvSpPr>
          <p:cNvPr id="3" name="Объект 2"/>
          <p:cNvSpPr>
            <a:spLocks noGrp="1"/>
          </p:cNvSpPr>
          <p:nvPr>
            <p:ph idx="1"/>
          </p:nvPr>
        </p:nvSpPr>
        <p:spPr/>
        <p:txBody>
          <a:bodyPr/>
          <a:lstStyle/>
          <a:p>
            <a:pPr marL="0" indent="0">
              <a:buNone/>
            </a:pPr>
            <a:r>
              <a:rPr lang="en-US" dirty="0"/>
              <a:t>However, an annotated bibliography should contain significantly more entries than you intend or expect to include in your research project. For example, if you think you will need or if your instructor requires you to have research from about seven different sources, you should probably have about 15 different entries on your annotated bibliography.</a:t>
            </a:r>
            <a:endParaRPr lang="ru-RU" dirty="0"/>
          </a:p>
        </p:txBody>
      </p:sp>
    </p:spTree>
    <p:extLst>
      <p:ext uri="{BB962C8B-B14F-4D97-AF65-F5344CB8AC3E}">
        <p14:creationId xmlns:p14="http://schemas.microsoft.com/office/powerpoint/2010/main" val="4098189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000" dirty="0">
                <a:solidFill>
                  <a:prstClr val="black"/>
                </a:solidFill>
              </a:rPr>
              <a:t>How many sources do I need?</a:t>
            </a:r>
            <a:br>
              <a:rPr lang="en-US" sz="4000" dirty="0">
                <a:solidFill>
                  <a:prstClr val="black"/>
                </a:solidFill>
              </a:rPr>
            </a:br>
            <a:endParaRPr lang="ru-RU" dirty="0"/>
          </a:p>
        </p:txBody>
      </p:sp>
      <p:sp>
        <p:nvSpPr>
          <p:cNvPr id="3" name="Объект 2"/>
          <p:cNvSpPr>
            <a:spLocks noGrp="1"/>
          </p:cNvSpPr>
          <p:nvPr>
            <p:ph idx="1"/>
          </p:nvPr>
        </p:nvSpPr>
        <p:spPr/>
        <p:txBody>
          <a:bodyPr>
            <a:normAutofit fontScale="92500" lnSpcReduction="20000"/>
          </a:bodyPr>
          <a:lstStyle/>
          <a:p>
            <a:pPr marL="0" indent="0">
              <a:buNone/>
            </a:pPr>
            <a:r>
              <a:rPr lang="en-US" dirty="0"/>
              <a:t>The reasons you need to find twice as many sources as you are likely to use is that you want to find and use the best research you can reasonably find, not the first pieces of research you can find. Usually, researchers have to look at a lot more information than they would ever include in a research writing project to begin making </a:t>
            </a:r>
            <a:r>
              <a:rPr lang="en-US" dirty="0" err="1"/>
              <a:t>judgements</a:t>
            </a:r>
            <a:r>
              <a:rPr lang="en-US" dirty="0"/>
              <a:t> about their research. And by far the worst thing you can do in your research is to stop right after you have found the number of sources required by the instructor for your project.</a:t>
            </a:r>
            <a:endParaRPr lang="ru-RU" dirty="0"/>
          </a:p>
        </p:txBody>
      </p:sp>
    </p:spTree>
    <p:extLst>
      <p:ext uri="{BB962C8B-B14F-4D97-AF65-F5344CB8AC3E}">
        <p14:creationId xmlns:p14="http://schemas.microsoft.com/office/powerpoint/2010/main" val="8131331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Questions to ask while writing and researching </a:t>
            </a:r>
            <a:br>
              <a:rPr lang="en-US" sz="2800" dirty="0"/>
            </a:br>
            <a:endParaRPr lang="ru-RU" sz="2800" dirty="0"/>
          </a:p>
        </p:txBody>
      </p:sp>
      <p:sp>
        <p:nvSpPr>
          <p:cNvPr id="3" name="Объект 2"/>
          <p:cNvSpPr>
            <a:spLocks noGrp="1"/>
          </p:cNvSpPr>
          <p:nvPr>
            <p:ph idx="1"/>
          </p:nvPr>
        </p:nvSpPr>
        <p:spPr/>
        <p:txBody>
          <a:bodyPr>
            <a:normAutofit fontScale="47500" lnSpcReduction="20000"/>
          </a:bodyPr>
          <a:lstStyle/>
          <a:p>
            <a:pPr marL="0" indent="0">
              <a:buNone/>
            </a:pPr>
            <a:r>
              <a:rPr lang="en-US" dirty="0"/>
              <a:t>• </a:t>
            </a:r>
            <a:r>
              <a:rPr lang="en-US" sz="5100" dirty="0">
                <a:latin typeface="Times New Roman" pitchFamily="18" charset="0"/>
                <a:cs typeface="Times New Roman" pitchFamily="18" charset="0"/>
              </a:rPr>
              <a:t>Would you classify the material as a primary or a secondary source? Does the research seem to be difficult to categorize this way? </a:t>
            </a:r>
          </a:p>
          <a:p>
            <a:pPr marL="0" indent="0">
              <a:buNone/>
            </a:pPr>
            <a:r>
              <a:rPr lang="en-US" sz="5100" dirty="0">
                <a:latin typeface="Times New Roman" pitchFamily="18" charset="0"/>
                <a:cs typeface="Times New Roman" pitchFamily="18" charset="0"/>
              </a:rPr>
              <a:t>• Is the research from a scholarly or a non-scholarly publication? Does the research seem difficult to categorize this way? </a:t>
            </a:r>
          </a:p>
          <a:p>
            <a:pPr marL="0" indent="0">
              <a:buNone/>
            </a:pPr>
            <a:r>
              <a:rPr lang="en-US" sz="5100" dirty="0">
                <a:latin typeface="Times New Roman" pitchFamily="18" charset="0"/>
                <a:cs typeface="Times New Roman" pitchFamily="18" charset="0"/>
              </a:rPr>
              <a:t>• Is the research from the Internet—a web page, a newsgroup, an email message, etc.? Remember: while Internet research is not necessarily “bad” research, you do need to be more careful in evaluating the credibility of Internet-based sources. </a:t>
            </a:r>
          </a:p>
          <a:p>
            <a:pPr marL="0" indent="0">
              <a:buNone/>
            </a:pPr>
            <a:r>
              <a:rPr lang="en-US" sz="5100" dirty="0">
                <a:latin typeface="Times New Roman" pitchFamily="18" charset="0"/>
                <a:cs typeface="Times New Roman" pitchFamily="18" charset="0"/>
              </a:rPr>
              <a:t>• Do you know who wrote the material you are including in your annotated bibliography? What qualifications does your source say the writer has? </a:t>
            </a:r>
          </a:p>
          <a:p>
            <a:pPr marL="0" indent="0">
              <a:buNone/>
            </a:pPr>
            <a:r>
              <a:rPr lang="en-US" sz="5100" dirty="0">
                <a:latin typeface="Times New Roman" pitchFamily="18" charset="0"/>
                <a:cs typeface="Times New Roman" pitchFamily="18" charset="0"/>
              </a:rPr>
              <a:t> </a:t>
            </a:r>
            <a:endParaRPr lang="ru-RU" sz="5100" dirty="0">
              <a:latin typeface="Times New Roman" pitchFamily="18" charset="0"/>
              <a:cs typeface="Times New Roman" pitchFamily="18" charset="0"/>
            </a:endParaRPr>
          </a:p>
        </p:txBody>
      </p:sp>
    </p:spTree>
    <p:extLst>
      <p:ext uri="{BB962C8B-B14F-4D97-AF65-F5344CB8AC3E}">
        <p14:creationId xmlns:p14="http://schemas.microsoft.com/office/powerpoint/2010/main" val="26737293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a:t>Questions to ask while writing and researching </a:t>
            </a:r>
            <a:br>
              <a:rPr lang="en-US" sz="2400" dirty="0"/>
            </a:br>
            <a:endParaRPr lang="ru-RU" sz="2400" dirty="0"/>
          </a:p>
        </p:txBody>
      </p:sp>
      <p:sp>
        <p:nvSpPr>
          <p:cNvPr id="3" name="Объект 2"/>
          <p:cNvSpPr>
            <a:spLocks noGrp="1"/>
          </p:cNvSpPr>
          <p:nvPr>
            <p:ph idx="1"/>
          </p:nvPr>
        </p:nvSpPr>
        <p:spPr/>
        <p:txBody>
          <a:bodyPr>
            <a:normAutofit fontScale="77500" lnSpcReduction="20000"/>
          </a:bodyPr>
          <a:lstStyle/>
          <a:p>
            <a:pPr marL="0" indent="0">
              <a:buNone/>
            </a:pPr>
            <a:r>
              <a:rPr lang="en-US" dirty="0"/>
              <a:t>• Why do you think the writer wrote it? Do they have a self-interest or a political viewpoint that might make them overly biased? </a:t>
            </a:r>
          </a:p>
          <a:p>
            <a:pPr marL="0" indent="0">
              <a:buNone/>
            </a:pPr>
            <a:r>
              <a:rPr lang="en-US" dirty="0"/>
              <a:t>• Besides the differences between scholarly, non-scholarly, and Internet sources, what else do you know about where your research was published? Is it an academic book? An article in a respected journal? An article in a news magazine or newspaper? </a:t>
            </a:r>
          </a:p>
          <a:p>
            <a:pPr marL="0" indent="0">
              <a:buNone/>
            </a:pPr>
            <a:r>
              <a:rPr lang="en-US" dirty="0"/>
              <a:t>• When was it published? Given your research topic, how important do you think the date of publication is? </a:t>
            </a:r>
          </a:p>
          <a:p>
            <a:pPr marL="0" indent="0">
              <a:buNone/>
            </a:pPr>
            <a:r>
              <a:rPr lang="en-US" dirty="0"/>
              <a:t>• Are you keeping your summaries brief and to the point, focusing on the point your research source is trying to make? </a:t>
            </a:r>
          </a:p>
          <a:p>
            <a:endParaRPr lang="ru-RU" dirty="0"/>
          </a:p>
        </p:txBody>
      </p:sp>
    </p:spTree>
    <p:extLst>
      <p:ext uri="{BB962C8B-B14F-4D97-AF65-F5344CB8AC3E}">
        <p14:creationId xmlns:p14="http://schemas.microsoft.com/office/powerpoint/2010/main" val="3825016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9125987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ОБЩИЕ ТРЕБОВАНИЯ К АННОТАЦИЯМ</a:t>
            </a:r>
            <a:br>
              <a:rPr lang="ru-RU" sz="3200" dirty="0"/>
            </a:br>
            <a:endParaRPr lang="ru-RU" sz="3200" dirty="0"/>
          </a:p>
        </p:txBody>
      </p:sp>
      <p:sp>
        <p:nvSpPr>
          <p:cNvPr id="3" name="Объект 2"/>
          <p:cNvSpPr>
            <a:spLocks noGrp="1"/>
          </p:cNvSpPr>
          <p:nvPr>
            <p:ph idx="1"/>
          </p:nvPr>
        </p:nvSpPr>
        <p:spPr/>
        <p:txBody>
          <a:bodyPr>
            <a:normAutofit fontScale="55000" lnSpcReduction="20000"/>
          </a:bodyPr>
          <a:lstStyle/>
          <a:p>
            <a:endParaRPr lang="ru-RU" dirty="0"/>
          </a:p>
          <a:p>
            <a:pPr marL="0" indent="0">
              <a:buNone/>
            </a:pPr>
            <a:r>
              <a:rPr lang="ru-RU" dirty="0"/>
              <a:t>1. Язык аннотации должен быть прост и доходчив. Следует избегать лишних вводных фраз. Например: «Автор статьи рассматривает…», «В статье представлены…». Рекомендуется употреблять синтаксические конструкции, свойственные языку научных и технических документов, избегать сложных предложений, включающих несколько придаточных.</a:t>
            </a:r>
          </a:p>
          <a:p>
            <a:pPr marL="0" indent="0">
              <a:buNone/>
            </a:pPr>
            <a:endParaRPr lang="ru-RU" dirty="0"/>
          </a:p>
          <a:p>
            <a:pPr marL="0" indent="0">
              <a:buNone/>
            </a:pPr>
            <a:r>
              <a:rPr lang="ru-RU" dirty="0"/>
              <a:t>2. Аннотацию желательно строить из коротких фраз, не употреблять в тексте  разновременные глаголы, например: «Описаны» и «Описываются», т.е. соблюдать единство времени  во всех предложениях аннотации.</a:t>
            </a:r>
          </a:p>
          <a:p>
            <a:pPr marL="0" indent="0">
              <a:buNone/>
            </a:pPr>
            <a:endParaRPr lang="ru-RU" dirty="0"/>
          </a:p>
          <a:p>
            <a:pPr marL="0" indent="0">
              <a:buNone/>
            </a:pPr>
            <a:r>
              <a:rPr lang="ru-RU" dirty="0"/>
              <a:t>3. Фразы следует строить комплексно. Например, аннотацию:</a:t>
            </a:r>
          </a:p>
          <a:p>
            <a:pPr marL="0" indent="0">
              <a:buNone/>
            </a:pPr>
            <a:r>
              <a:rPr lang="ru-RU" dirty="0"/>
              <a:t>Исторический очерк завода, разработанный на основе архивных документов</a:t>
            </a:r>
          </a:p>
          <a:p>
            <a:pPr marL="0" indent="0">
              <a:buNone/>
            </a:pPr>
            <a:r>
              <a:rPr lang="ru-RU" dirty="0"/>
              <a:t>можно сократить вдвое, используя другую синтаксическую конструкцию, но сохранив при этом полностью содержание:</a:t>
            </a:r>
          </a:p>
          <a:p>
            <a:pPr marL="0" indent="0">
              <a:buNone/>
            </a:pPr>
            <a:r>
              <a:rPr lang="ru-RU" dirty="0"/>
              <a:t>История завода по архивным данным</a:t>
            </a:r>
          </a:p>
          <a:p>
            <a:pPr marL="0" indent="0">
              <a:buNone/>
            </a:pPr>
            <a:endParaRPr lang="ru-RU" dirty="0"/>
          </a:p>
          <a:p>
            <a:pPr marL="0" indent="0">
              <a:buNone/>
            </a:pPr>
            <a:endParaRPr lang="ru-RU" dirty="0"/>
          </a:p>
          <a:p>
            <a:endParaRPr lang="ru-RU" dirty="0"/>
          </a:p>
        </p:txBody>
      </p:sp>
    </p:spTree>
    <p:extLst>
      <p:ext uri="{BB962C8B-B14F-4D97-AF65-F5344CB8AC3E}">
        <p14:creationId xmlns:p14="http://schemas.microsoft.com/office/powerpoint/2010/main" val="33480233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dirty="0">
                <a:solidFill>
                  <a:prstClr val="black"/>
                </a:solidFill>
              </a:rPr>
              <a:t>ОБЩИЕ ТРЕБОВАНИЯ К АННОТАЦИЯМ</a:t>
            </a:r>
            <a:br>
              <a:rPr lang="ru-RU" sz="3200" dirty="0">
                <a:solidFill>
                  <a:prstClr val="black"/>
                </a:solidFill>
              </a:rPr>
            </a:br>
            <a:endParaRPr lang="ru-RU" dirty="0"/>
          </a:p>
        </p:txBody>
      </p:sp>
      <p:sp>
        <p:nvSpPr>
          <p:cNvPr id="3" name="Объект 2"/>
          <p:cNvSpPr>
            <a:spLocks noGrp="1"/>
          </p:cNvSpPr>
          <p:nvPr>
            <p:ph idx="1"/>
          </p:nvPr>
        </p:nvSpPr>
        <p:spPr/>
        <p:txBody>
          <a:bodyPr>
            <a:normAutofit fontScale="62500" lnSpcReduction="20000"/>
          </a:bodyPr>
          <a:lstStyle/>
          <a:p>
            <a:r>
              <a:rPr lang="ru-RU" dirty="0"/>
              <a:t>4. Необходимо избавлять текст аннотации от лишних деталей. </a:t>
            </a:r>
          </a:p>
          <a:p>
            <a:endParaRPr lang="ru-RU" dirty="0"/>
          </a:p>
          <a:p>
            <a:r>
              <a:rPr lang="ru-RU" dirty="0"/>
              <a:t>5. В тексте аннотации следует применять стандартизированную терминологию, не употреблять малораспространенные термины, или разъяснять их при первом упоминании в тексте, соблюдать единство терминологии в пределах аннотации.</a:t>
            </a:r>
          </a:p>
          <a:p>
            <a:endParaRPr lang="ru-RU" dirty="0"/>
          </a:p>
          <a:p>
            <a:r>
              <a:rPr lang="ru-RU" dirty="0"/>
              <a:t>6. Сокращения и условные обозначения, кроме общеупотребительных, применяют в исключительных случаях или дают их определения при первом употреблении.</a:t>
            </a:r>
          </a:p>
          <a:p>
            <a:endParaRPr lang="ru-RU" dirty="0"/>
          </a:p>
          <a:p>
            <a:r>
              <a:rPr lang="ru-RU" dirty="0"/>
              <a:t>7. Имена собственные приводятся в виде, в котором они даны в тексте статьи.</a:t>
            </a:r>
          </a:p>
          <a:p>
            <a:r>
              <a:rPr lang="ru-RU" dirty="0"/>
              <a:t>Если инициалы персоналии раскрыты в статье, то они раскрываются в аннотации, а также в подполе 600q «Раскрытые инициалы». </a:t>
            </a:r>
          </a:p>
          <a:p>
            <a:endParaRPr lang="ru-RU" dirty="0"/>
          </a:p>
        </p:txBody>
      </p:sp>
    </p:spTree>
    <p:extLst>
      <p:ext uri="{BB962C8B-B14F-4D97-AF65-F5344CB8AC3E}">
        <p14:creationId xmlns:p14="http://schemas.microsoft.com/office/powerpoint/2010/main" val="12526169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200" dirty="0">
                <a:solidFill>
                  <a:prstClr val="black"/>
                </a:solidFill>
              </a:rPr>
              <a:t>ОБЩИЕ ТРЕБОВАНИЯ К АННОТАЦИЯМ</a:t>
            </a:r>
            <a:br>
              <a:rPr lang="ru-RU" sz="3200" dirty="0">
                <a:solidFill>
                  <a:prstClr val="black"/>
                </a:solidFill>
              </a:rPr>
            </a:br>
            <a:endParaRPr lang="ru-RU" dirty="0"/>
          </a:p>
        </p:txBody>
      </p:sp>
      <p:sp>
        <p:nvSpPr>
          <p:cNvPr id="3" name="Объект 2"/>
          <p:cNvSpPr>
            <a:spLocks noGrp="1"/>
          </p:cNvSpPr>
          <p:nvPr>
            <p:ph idx="1"/>
          </p:nvPr>
        </p:nvSpPr>
        <p:spPr/>
        <p:txBody>
          <a:bodyPr>
            <a:normAutofit fontScale="55000" lnSpcReduction="20000"/>
          </a:bodyPr>
          <a:lstStyle/>
          <a:p>
            <a:r>
              <a:rPr lang="ru-RU" dirty="0"/>
              <a:t>8. Географические названия приводятся в виде, в котором они даны в тексте статьи.</a:t>
            </a:r>
          </a:p>
          <a:p>
            <a:endParaRPr lang="ru-RU" dirty="0"/>
          </a:p>
          <a:p>
            <a:r>
              <a:rPr lang="ru-RU" dirty="0"/>
              <a:t>9. Аннотации на статьи, за исключением художественной литературы, включают в себя характеристику темы, проблемы, цели работы и ее основные результаты и/или выводы.</a:t>
            </a:r>
          </a:p>
          <a:p>
            <a:endParaRPr lang="ru-RU" dirty="0"/>
          </a:p>
          <a:p>
            <a:r>
              <a:rPr lang="ru-RU" dirty="0"/>
              <a:t>10. Аннотации на  художественные произведения не являются обязательными. Они приводятся по усмотрению библиографа, если он считает необходимым дать пояснение к статье.</a:t>
            </a:r>
          </a:p>
          <a:p>
            <a:endParaRPr lang="ru-RU" dirty="0"/>
          </a:p>
          <a:p>
            <a:r>
              <a:rPr lang="ru-RU" dirty="0"/>
              <a:t>11. При составлении аннотаций рекомендуется использовать «Перечень маркеров, облегчающих выявление основных аспектов содержания аннотируемых документов при составлении справочной аннотации» (из «Справочника библиографа», с.330-332)</a:t>
            </a:r>
          </a:p>
          <a:p>
            <a:endParaRPr lang="ru-RU" dirty="0"/>
          </a:p>
          <a:p>
            <a:r>
              <a:rPr lang="ru-RU" dirty="0"/>
              <a:t>12. В конце последнего предложения аннотации обязательно ставится точка.</a:t>
            </a:r>
          </a:p>
          <a:p>
            <a:endParaRPr lang="ru-RU" dirty="0"/>
          </a:p>
          <a:p>
            <a:endParaRPr lang="ru-RU" dirty="0"/>
          </a:p>
        </p:txBody>
      </p:sp>
    </p:spTree>
    <p:extLst>
      <p:ext uri="{BB962C8B-B14F-4D97-AF65-F5344CB8AC3E}">
        <p14:creationId xmlns:p14="http://schemas.microsoft.com/office/powerpoint/2010/main" val="1958916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Developing a Working Bibliography</a:t>
            </a:r>
            <a:br>
              <a:rPr lang="en-US" dirty="0"/>
            </a:br>
            <a:endParaRPr lang="ru-RU" dirty="0"/>
          </a:p>
        </p:txBody>
      </p:sp>
      <p:sp>
        <p:nvSpPr>
          <p:cNvPr id="3" name="Объект 2"/>
          <p:cNvSpPr>
            <a:spLocks noGrp="1"/>
          </p:cNvSpPr>
          <p:nvPr>
            <p:ph idx="1"/>
          </p:nvPr>
        </p:nvSpPr>
        <p:spPr/>
        <p:txBody>
          <a:bodyPr>
            <a:normAutofit/>
          </a:bodyPr>
          <a:lstStyle/>
          <a:p>
            <a:pPr marL="0" indent="0">
              <a:buNone/>
            </a:pPr>
            <a:r>
              <a:rPr lang="en-US" dirty="0"/>
              <a:t>Developing a working bibliography-a detailed list of books, articles and other sources relevant to your project-will keep you organized while gathering and sorting through potentially useful sources. Most importantly, a working bibliography is a tool; one that will change and grow as the focus of your research shifts and narrows. </a:t>
            </a:r>
            <a:endParaRPr lang="ru-RU" dirty="0"/>
          </a:p>
        </p:txBody>
      </p:sp>
    </p:spTree>
    <p:extLst>
      <p:ext uri="{BB962C8B-B14F-4D97-AF65-F5344CB8AC3E}">
        <p14:creationId xmlns:p14="http://schemas.microsoft.com/office/powerpoint/2010/main" val="3902668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АННОТАЦИЯ НЕ ДОЛЖНА</a:t>
            </a:r>
            <a:br>
              <a:rPr lang="ru-RU" dirty="0"/>
            </a:br>
            <a:endParaRPr lang="ru-RU" dirty="0"/>
          </a:p>
        </p:txBody>
      </p:sp>
      <p:sp>
        <p:nvSpPr>
          <p:cNvPr id="3" name="Объект 2"/>
          <p:cNvSpPr>
            <a:spLocks noGrp="1"/>
          </p:cNvSpPr>
          <p:nvPr>
            <p:ph idx="1"/>
          </p:nvPr>
        </p:nvSpPr>
        <p:spPr/>
        <p:txBody>
          <a:bodyPr>
            <a:normAutofit fontScale="77500" lnSpcReduction="20000"/>
          </a:bodyPr>
          <a:lstStyle/>
          <a:p>
            <a:endParaRPr lang="ru-RU" dirty="0"/>
          </a:p>
          <a:p>
            <a:endParaRPr lang="ru-RU" dirty="0"/>
          </a:p>
          <a:p>
            <a:r>
              <a:rPr lang="ru-RU" dirty="0"/>
              <a:t>13. Копировать сведения, содержащиеся в библиографическом описании, в частности, заглавие статьи. Аннотация не может в точности повторять заглавие статьи</a:t>
            </a:r>
          </a:p>
          <a:p>
            <a:r>
              <a:rPr lang="ru-RU" dirty="0"/>
              <a:t>14. Содержать сложные синтаксические построения.</a:t>
            </a:r>
          </a:p>
          <a:p>
            <a:r>
              <a:rPr lang="ru-RU" dirty="0"/>
              <a:t>15. Содержать оценочные характеристики библиографа – автора аннотации.</a:t>
            </a:r>
          </a:p>
          <a:p>
            <a:r>
              <a:rPr lang="ru-RU" dirty="0"/>
              <a:t>16. Содержать используемые в статье малоупотребительные сокращения без их расшифровки при первом упоминании.</a:t>
            </a:r>
          </a:p>
          <a:p>
            <a:r>
              <a:rPr lang="ru-RU" dirty="0"/>
              <a:t>17. Употреблять в тексты разновременные глаголы.</a:t>
            </a:r>
          </a:p>
          <a:p>
            <a:endParaRPr lang="ru-RU" dirty="0"/>
          </a:p>
          <a:p>
            <a:endParaRPr lang="ru-RU" dirty="0"/>
          </a:p>
        </p:txBody>
      </p:sp>
    </p:spTree>
    <p:extLst>
      <p:ext uri="{BB962C8B-B14F-4D97-AF65-F5344CB8AC3E}">
        <p14:creationId xmlns:p14="http://schemas.microsoft.com/office/powerpoint/2010/main" val="40829930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Аннотация</a:t>
            </a:r>
          </a:p>
        </p:txBody>
      </p:sp>
      <p:sp>
        <p:nvSpPr>
          <p:cNvPr id="3" name="Объект 2"/>
          <p:cNvSpPr>
            <a:spLocks noGrp="1"/>
          </p:cNvSpPr>
          <p:nvPr>
            <p:ph idx="1"/>
          </p:nvPr>
        </p:nvSpPr>
        <p:spPr/>
        <p:txBody>
          <a:bodyPr>
            <a:normAutofit fontScale="70000" lnSpcReduction="20000"/>
          </a:bodyPr>
          <a:lstStyle/>
          <a:p>
            <a:pPr marL="0" indent="0">
              <a:buNone/>
            </a:pPr>
            <a:r>
              <a:rPr lang="ru-RU" dirty="0"/>
              <a:t>- краткая характеристика научной статьи с точки зрения ее назначения, содержания, вида, формы и других особенностей.</a:t>
            </a:r>
          </a:p>
          <a:p>
            <a:pPr marL="0" indent="0">
              <a:buNone/>
            </a:pPr>
            <a:endParaRPr lang="ru-RU" dirty="0"/>
          </a:p>
          <a:p>
            <a:pPr marL="0" indent="0">
              <a:buNone/>
            </a:pPr>
            <a:r>
              <a:rPr lang="ru-RU" dirty="0"/>
              <a:t>Аннотация выполняет следующие функции:</a:t>
            </a:r>
          </a:p>
          <a:p>
            <a:pPr marL="0" indent="0">
              <a:buNone/>
            </a:pPr>
            <a:endParaRPr lang="ru-RU" dirty="0"/>
          </a:p>
          <a:p>
            <a:pPr marL="0" indent="0">
              <a:buNone/>
            </a:pPr>
            <a:r>
              <a:rPr lang="ru-RU" dirty="0"/>
              <a:t>дает возможность установить основное содержание научной статьи, определить ее релевантность и решить, следует ли обращаться к полному тексту статьи;</a:t>
            </a:r>
          </a:p>
          <a:p>
            <a:pPr marL="0" indent="0">
              <a:buNone/>
            </a:pPr>
            <a:r>
              <a:rPr lang="ru-RU" dirty="0"/>
              <a:t>используется в информационных, в том числе автоматизированных системах для поиска информации.</a:t>
            </a:r>
          </a:p>
          <a:p>
            <a:pPr marL="0" indent="0">
              <a:buNone/>
            </a:pPr>
            <a:r>
              <a:rPr lang="ru-RU" dirty="0"/>
              <a:t>Аннотация должна включать характеристику основной темы, проблемы научной статьи, цели работы и ее результаты. В аннотации указывают, что нового несет в себе данная статья в сравнении с другими, родственными по тематике и целевому назначению.</a:t>
            </a:r>
          </a:p>
        </p:txBody>
      </p:sp>
    </p:spTree>
    <p:extLst>
      <p:ext uri="{BB962C8B-B14F-4D97-AF65-F5344CB8AC3E}">
        <p14:creationId xmlns:p14="http://schemas.microsoft.com/office/powerpoint/2010/main" val="20417948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a:t>ГОСТ 7.1-2003 «Библиографическая запись. Библиографическое описание. Общие требования и правила составления». </a:t>
            </a:r>
          </a:p>
        </p:txBody>
      </p:sp>
      <p:sp>
        <p:nvSpPr>
          <p:cNvPr id="3" name="Объект 2"/>
          <p:cNvSpPr>
            <a:spLocks noGrp="1"/>
          </p:cNvSpPr>
          <p:nvPr>
            <p:ph idx="1"/>
          </p:nvPr>
        </p:nvSpPr>
        <p:spPr/>
        <p:txBody>
          <a:bodyPr>
            <a:normAutofit fontScale="70000" lnSpcReduction="20000"/>
          </a:bodyPr>
          <a:lstStyle/>
          <a:p>
            <a:r>
              <a:rPr lang="ru-RU" dirty="0"/>
              <a:t>Непосредственными разработчиками стандарта являются – Российская книжная палата (РКП) Министерства Российской Федерации по делам печати, телерадиовещания и средств массовых коммуникаций, Российская государственная библиотека (РГБ), Российская национальная библиотека (РНБ) Министерства культуры Российской Федерации.</a:t>
            </a:r>
          </a:p>
          <a:p>
            <a:r>
              <a:rPr lang="ru-RU" dirty="0"/>
              <a:t>         ГОСТ 7.1-2003 утвержден Межгосударственным советом по стандартизации, метрологии и сертификации в качестве межгосударственного стандарта для стран – членов СНГ в 2003 г. По новым правилам в обозначении ГОСТа год его утверждения приводится полностью – ГОСТ 7.1-2003, а не только две последние цифры, как было до 2000 г., например ГОСТ 7.1-84.</a:t>
            </a:r>
          </a:p>
          <a:p>
            <a:r>
              <a:rPr lang="ru-RU" dirty="0"/>
              <a:t>         ГОСТ  7.1-2003 введен  в действие с 1 июля 2004г. </a:t>
            </a:r>
          </a:p>
          <a:p>
            <a:endParaRPr lang="ru-RU" dirty="0"/>
          </a:p>
        </p:txBody>
      </p:sp>
    </p:spTree>
    <p:extLst>
      <p:ext uri="{BB962C8B-B14F-4D97-AF65-F5344CB8AC3E}">
        <p14:creationId xmlns:p14="http://schemas.microsoft.com/office/powerpoint/2010/main" val="1040156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Описание книги одного автора</a:t>
            </a:r>
          </a:p>
        </p:txBody>
      </p:sp>
      <p:sp>
        <p:nvSpPr>
          <p:cNvPr id="3" name="Объект 2"/>
          <p:cNvSpPr>
            <a:spLocks noGrp="1"/>
          </p:cNvSpPr>
          <p:nvPr>
            <p:ph idx="1"/>
          </p:nvPr>
        </p:nvSpPr>
        <p:spPr/>
        <p:txBody>
          <a:bodyPr>
            <a:normAutofit/>
          </a:bodyPr>
          <a:lstStyle/>
          <a:p>
            <a:pPr marL="0" indent="0" algn="just">
              <a:buNone/>
            </a:pPr>
            <a:r>
              <a:rPr lang="ru-RU" dirty="0"/>
              <a:t>Мюссе, Л. Варварские нашествия на Западную Европу [Текст]: вторая волна / Люсьен Мюссе ; перевод с фр. А. Тополева ; [примеч. А. </a:t>
            </a:r>
            <a:r>
              <a:rPr lang="ru-RU" dirty="0" err="1"/>
              <a:t>Ю.Карчинского</a:t>
            </a:r>
            <a:r>
              <a:rPr lang="ru-RU" dirty="0"/>
              <a:t>]. – СПб. : Евразия, 2001. – 344, [7] с. : ил.</a:t>
            </a:r>
          </a:p>
          <a:p>
            <a:pPr marL="0" indent="0" algn="just">
              <a:buNone/>
            </a:pPr>
            <a:endParaRPr lang="ru-RU" dirty="0"/>
          </a:p>
        </p:txBody>
      </p:sp>
    </p:spTree>
    <p:extLst>
      <p:ext uri="{BB962C8B-B14F-4D97-AF65-F5344CB8AC3E}">
        <p14:creationId xmlns:p14="http://schemas.microsoft.com/office/powerpoint/2010/main" val="34104935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Под заглавием</a:t>
            </a:r>
          </a:p>
        </p:txBody>
      </p:sp>
      <p:sp>
        <p:nvSpPr>
          <p:cNvPr id="3" name="Объект 2"/>
          <p:cNvSpPr>
            <a:spLocks noGrp="1"/>
          </p:cNvSpPr>
          <p:nvPr>
            <p:ph idx="1"/>
          </p:nvPr>
        </p:nvSpPr>
        <p:spPr/>
        <p:txBody>
          <a:bodyPr/>
          <a:lstStyle/>
          <a:p>
            <a:pPr marL="0" indent="0">
              <a:buNone/>
            </a:pPr>
            <a:r>
              <a:rPr lang="ru-RU" dirty="0"/>
              <a:t>Республика Казахстан. Президент (1991-    ; Н. А. Назарбаев). Послание Президента Республики Казахстан народу Казахстана [Текст] : (стратегия вхождения Казахстана в число пятидесяти наиболее конкурентоспособных  стран мира) : Казахстан на пороге нового рывка вперед в своем развитии // Мысль. – 2006. – №3. – С.2-18.</a:t>
            </a:r>
          </a:p>
        </p:txBody>
      </p:sp>
    </p:spTree>
    <p:extLst>
      <p:ext uri="{BB962C8B-B14F-4D97-AF65-F5344CB8AC3E}">
        <p14:creationId xmlns:p14="http://schemas.microsoft.com/office/powerpoint/2010/main" val="27372054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Параллельное заглавие</a:t>
            </a:r>
          </a:p>
        </p:txBody>
      </p:sp>
      <p:sp>
        <p:nvSpPr>
          <p:cNvPr id="3" name="Объект 2"/>
          <p:cNvSpPr>
            <a:spLocks noGrp="1"/>
          </p:cNvSpPr>
          <p:nvPr>
            <p:ph idx="1"/>
          </p:nvPr>
        </p:nvSpPr>
        <p:spPr/>
        <p:txBody>
          <a:bodyPr/>
          <a:lstStyle/>
          <a:p>
            <a:pPr marL="0" indent="0" algn="just">
              <a:buNone/>
            </a:pPr>
            <a:r>
              <a:rPr lang="ru-RU" dirty="0"/>
              <a:t>Ерина, Е. М. Обычаи поволжских немцев [Текст] = </a:t>
            </a:r>
            <a:r>
              <a:rPr lang="ru-RU" dirty="0" err="1"/>
              <a:t>Sitten</a:t>
            </a:r>
            <a:r>
              <a:rPr lang="ru-RU" dirty="0"/>
              <a:t> </a:t>
            </a:r>
            <a:r>
              <a:rPr lang="ru-RU" dirty="0" err="1"/>
              <a:t>und</a:t>
            </a:r>
            <a:r>
              <a:rPr lang="ru-RU" dirty="0"/>
              <a:t> </a:t>
            </a:r>
            <a:r>
              <a:rPr lang="ru-RU" dirty="0" err="1"/>
              <a:t>Brauche</a:t>
            </a:r>
            <a:r>
              <a:rPr lang="ru-RU" dirty="0"/>
              <a:t> </a:t>
            </a:r>
            <a:r>
              <a:rPr lang="ru-RU" dirty="0" err="1"/>
              <a:t>der</a:t>
            </a:r>
            <a:r>
              <a:rPr lang="ru-RU" dirty="0"/>
              <a:t> </a:t>
            </a:r>
            <a:r>
              <a:rPr lang="ru-RU" dirty="0" err="1"/>
              <a:t>Wolgadeutchen</a:t>
            </a:r>
            <a:r>
              <a:rPr lang="ru-RU" dirty="0"/>
              <a:t> / Екатерина  Ерина, Валерия Салькова; </a:t>
            </a:r>
            <a:r>
              <a:rPr lang="ru-RU" dirty="0" err="1"/>
              <a:t>худож</a:t>
            </a:r>
            <a:r>
              <a:rPr lang="ru-RU" dirty="0"/>
              <a:t>. Н. Стариков; [</a:t>
            </a:r>
            <a:r>
              <a:rPr lang="ru-RU" dirty="0" err="1"/>
              <a:t>Междунар</a:t>
            </a:r>
            <a:r>
              <a:rPr lang="ru-RU" dirty="0"/>
              <a:t>. Союз </a:t>
            </a:r>
            <a:r>
              <a:rPr lang="ru-RU" dirty="0" err="1"/>
              <a:t>нем.культуры</a:t>
            </a:r>
            <a:r>
              <a:rPr lang="ru-RU" dirty="0"/>
              <a:t>]. – 3-е изд., </a:t>
            </a:r>
            <a:r>
              <a:rPr lang="ru-RU" dirty="0" err="1"/>
              <a:t>перераб</a:t>
            </a:r>
            <a:r>
              <a:rPr lang="ru-RU" dirty="0"/>
              <a:t>. и доп. – М. : Готика, 2002. – 102 с. – На обл. авт. не указаны. – Текст </a:t>
            </a:r>
            <a:r>
              <a:rPr lang="ru-RU" dirty="0" err="1"/>
              <a:t>парал</a:t>
            </a:r>
            <a:r>
              <a:rPr lang="ru-RU" dirty="0"/>
              <a:t>. рус., нем. – </a:t>
            </a:r>
            <a:r>
              <a:rPr lang="ru-RU" dirty="0" err="1"/>
              <a:t>Библиогр</a:t>
            </a:r>
            <a:r>
              <a:rPr lang="ru-RU" dirty="0"/>
              <a:t>.: с.  92-93.</a:t>
            </a:r>
          </a:p>
        </p:txBody>
      </p:sp>
    </p:spTree>
    <p:extLst>
      <p:ext uri="{BB962C8B-B14F-4D97-AF65-F5344CB8AC3E}">
        <p14:creationId xmlns:p14="http://schemas.microsoft.com/office/powerpoint/2010/main" val="32734961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многотомных</a:t>
            </a:r>
            <a:br>
              <a:rPr lang="ru-RU" dirty="0"/>
            </a:br>
            <a:r>
              <a:rPr lang="ru-RU" dirty="0"/>
              <a:t>изданий</a:t>
            </a:r>
          </a:p>
        </p:txBody>
      </p:sp>
      <p:sp>
        <p:nvSpPr>
          <p:cNvPr id="3" name="Объект 2"/>
          <p:cNvSpPr>
            <a:spLocks noGrp="1"/>
          </p:cNvSpPr>
          <p:nvPr>
            <p:ph idx="1"/>
          </p:nvPr>
        </p:nvSpPr>
        <p:spPr/>
        <p:txBody>
          <a:bodyPr>
            <a:normAutofit fontScale="70000" lnSpcReduction="20000"/>
          </a:bodyPr>
          <a:lstStyle/>
          <a:p>
            <a:endParaRPr lang="ru-RU" dirty="0"/>
          </a:p>
          <a:p>
            <a:pPr marL="0" indent="0">
              <a:buNone/>
            </a:pPr>
            <a:r>
              <a:rPr lang="ru-RU" dirty="0"/>
              <a:t>документа в целом</a:t>
            </a:r>
          </a:p>
          <a:p>
            <a:pPr marL="0" indent="0">
              <a:buNone/>
            </a:pPr>
            <a:endParaRPr lang="ru-RU" dirty="0"/>
          </a:p>
          <a:p>
            <a:pPr marL="0" indent="0">
              <a:buNone/>
            </a:pPr>
            <a:r>
              <a:rPr lang="ru-RU" dirty="0"/>
              <a:t>       Гиппиус, З. Н. Сочинения [Текст] : в 2 т. / Зинаида Гиппиус ; вступ. ст., </a:t>
            </a:r>
            <a:r>
              <a:rPr lang="ru-RU" dirty="0" err="1"/>
              <a:t>подгот</a:t>
            </a:r>
            <a:r>
              <a:rPr lang="ru-RU" dirty="0"/>
              <a:t>. текста и </a:t>
            </a:r>
            <a:r>
              <a:rPr lang="ru-RU" dirty="0" err="1"/>
              <a:t>коммент</a:t>
            </a:r>
            <a:r>
              <a:rPr lang="ru-RU" dirty="0"/>
              <a:t>. Т. Г. Юрченко ; Рос. Акад. наук, Ин-т науч. </a:t>
            </a:r>
            <a:r>
              <a:rPr lang="ru-RU" dirty="0" err="1"/>
              <a:t>информ</a:t>
            </a:r>
            <a:r>
              <a:rPr lang="ru-RU" dirty="0"/>
              <a:t>. по обществ. наукам. – М. : Лаком-книга : </a:t>
            </a:r>
            <a:r>
              <a:rPr lang="ru-RU" dirty="0" err="1"/>
              <a:t>Габестро</a:t>
            </a:r>
            <a:r>
              <a:rPr lang="ru-RU" dirty="0"/>
              <a:t>, 2001. – 2 т.</a:t>
            </a:r>
          </a:p>
          <a:p>
            <a:pPr marL="0" indent="0">
              <a:buNone/>
            </a:pPr>
            <a:endParaRPr lang="ru-RU" dirty="0"/>
          </a:p>
          <a:p>
            <a:pPr marL="0" indent="0">
              <a:buNone/>
            </a:pPr>
            <a:r>
              <a:rPr lang="ru-RU" dirty="0"/>
              <a:t>отдельного тома</a:t>
            </a:r>
          </a:p>
          <a:p>
            <a:pPr marL="0" indent="0">
              <a:buNone/>
            </a:pPr>
            <a:endParaRPr lang="ru-RU" dirty="0"/>
          </a:p>
          <a:p>
            <a:pPr marL="0" indent="0">
              <a:buNone/>
            </a:pPr>
            <a:r>
              <a:rPr lang="ru-RU" dirty="0"/>
              <a:t>       </a:t>
            </a:r>
            <a:r>
              <a:rPr lang="ru-RU" dirty="0" err="1"/>
              <a:t>Казьмин</a:t>
            </a:r>
            <a:r>
              <a:rPr lang="ru-RU" dirty="0"/>
              <a:t>, В. Д. Справочник домашнего врача [Текст]. В 3 ч. Ч. 2. Детские болезни / Владимир </a:t>
            </a:r>
            <a:r>
              <a:rPr lang="ru-RU" dirty="0" err="1"/>
              <a:t>Казьмин</a:t>
            </a:r>
            <a:r>
              <a:rPr lang="ru-RU" dirty="0"/>
              <a:t>. – М. : АСТ : </a:t>
            </a:r>
            <a:r>
              <a:rPr lang="ru-RU" dirty="0" err="1"/>
              <a:t>Астрель</a:t>
            </a:r>
            <a:r>
              <a:rPr lang="ru-RU" dirty="0"/>
              <a:t>, 2002. – 503 с.</a:t>
            </a:r>
          </a:p>
          <a:p>
            <a:endParaRPr lang="ru-RU" dirty="0"/>
          </a:p>
        </p:txBody>
      </p:sp>
    </p:spTree>
    <p:extLst>
      <p:ext uri="{BB962C8B-B14F-4D97-AF65-F5344CB8AC3E}">
        <p14:creationId xmlns:p14="http://schemas.microsoft.com/office/powerpoint/2010/main" val="5869573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Статья из сборника</a:t>
            </a:r>
          </a:p>
        </p:txBody>
      </p:sp>
      <p:sp>
        <p:nvSpPr>
          <p:cNvPr id="3" name="Объект 2"/>
          <p:cNvSpPr>
            <a:spLocks noGrp="1"/>
          </p:cNvSpPr>
          <p:nvPr>
            <p:ph idx="1"/>
          </p:nvPr>
        </p:nvSpPr>
        <p:spPr/>
        <p:txBody>
          <a:bodyPr/>
          <a:lstStyle/>
          <a:p>
            <a:pPr marL="0" indent="0" algn="just">
              <a:buNone/>
            </a:pPr>
            <a:r>
              <a:rPr lang="ru-RU" dirty="0" err="1"/>
              <a:t>Двинятинова</a:t>
            </a:r>
            <a:r>
              <a:rPr lang="ru-RU" dirty="0"/>
              <a:t>, Г. С. Комплимент : Коммуникативный статус или стратегия в дискурсе [Текст]  / Г.С. </a:t>
            </a:r>
            <a:r>
              <a:rPr lang="ru-RU" dirty="0" err="1"/>
              <a:t>Двинятинова</a:t>
            </a:r>
            <a:r>
              <a:rPr lang="ru-RU" dirty="0"/>
              <a:t> // Социальная власть языка : сб. науч. тр. / Воронеж. </a:t>
            </a:r>
            <a:r>
              <a:rPr lang="ru-RU" dirty="0" err="1"/>
              <a:t>межригион</a:t>
            </a:r>
            <a:r>
              <a:rPr lang="ru-RU" dirty="0"/>
              <a:t>. ин-т обществ. наук, Воронеж. гос. ун-т, Фак. романо-</a:t>
            </a:r>
            <a:r>
              <a:rPr lang="ru-RU" dirty="0" err="1"/>
              <a:t>герман</a:t>
            </a:r>
            <a:r>
              <a:rPr lang="ru-RU" dirty="0"/>
              <a:t>. истории. – Воронеж, 2001. С.101 – 106.</a:t>
            </a:r>
          </a:p>
        </p:txBody>
      </p:sp>
    </p:spTree>
    <p:extLst>
      <p:ext uri="{BB962C8B-B14F-4D97-AF65-F5344CB8AC3E}">
        <p14:creationId xmlns:p14="http://schemas.microsoft.com/office/powerpoint/2010/main" val="5163738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t>Аналитическое описание на главу из книги </a:t>
            </a:r>
            <a:br>
              <a:rPr lang="ru-RU" sz="3200" dirty="0"/>
            </a:br>
            <a:endParaRPr lang="ru-RU" sz="3200" dirty="0"/>
          </a:p>
        </p:txBody>
      </p:sp>
      <p:sp>
        <p:nvSpPr>
          <p:cNvPr id="3" name="Объект 2"/>
          <p:cNvSpPr>
            <a:spLocks noGrp="1"/>
          </p:cNvSpPr>
          <p:nvPr>
            <p:ph idx="1"/>
          </p:nvPr>
        </p:nvSpPr>
        <p:spPr/>
        <p:txBody>
          <a:bodyPr/>
          <a:lstStyle/>
          <a:p>
            <a:pPr marL="0" indent="0" algn="just">
              <a:buNone/>
            </a:pPr>
            <a:r>
              <a:rPr lang="ru-RU" dirty="0"/>
              <a:t>Клиническая лабораторная диагностика: национальное руководство: в 2 т. / под ред. В.В. Долгова, В.В. Меньшикова. – М.: ГЭОТАР-Медиа, 2012. – Т. 1. – Гл. 3. – С. 84-174. </a:t>
            </a:r>
          </a:p>
          <a:p>
            <a:endParaRPr lang="ru-RU" dirty="0"/>
          </a:p>
        </p:txBody>
      </p:sp>
    </p:spTree>
    <p:extLst>
      <p:ext uri="{BB962C8B-B14F-4D97-AF65-F5344CB8AC3E}">
        <p14:creationId xmlns:p14="http://schemas.microsoft.com/office/powerpoint/2010/main" val="3977042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Статья из сборника</a:t>
            </a:r>
          </a:p>
        </p:txBody>
      </p:sp>
      <p:sp>
        <p:nvSpPr>
          <p:cNvPr id="3" name="Объект 2"/>
          <p:cNvSpPr>
            <a:spLocks noGrp="1"/>
          </p:cNvSpPr>
          <p:nvPr>
            <p:ph idx="1"/>
          </p:nvPr>
        </p:nvSpPr>
        <p:spPr/>
        <p:txBody>
          <a:bodyPr>
            <a:normAutofit/>
          </a:bodyPr>
          <a:lstStyle/>
          <a:p>
            <a:pPr marL="0" indent="0" algn="just">
              <a:buNone/>
            </a:pPr>
            <a:r>
              <a:rPr lang="ru-RU" dirty="0" err="1"/>
              <a:t>Чакликова</a:t>
            </a:r>
            <a:r>
              <a:rPr lang="ru-RU" dirty="0"/>
              <a:t>, С. Е. Школьный учебник математики: проблемы и перспективы [Текст]  / С. Е. </a:t>
            </a:r>
            <a:r>
              <a:rPr lang="ru-RU" dirty="0" err="1"/>
              <a:t>Чакликова</a:t>
            </a:r>
            <a:r>
              <a:rPr lang="ru-RU" dirty="0"/>
              <a:t>, Г. Ж. </a:t>
            </a:r>
            <a:r>
              <a:rPr lang="ru-RU" dirty="0" err="1"/>
              <a:t>Туржигилова</a:t>
            </a:r>
            <a:r>
              <a:rPr lang="ru-RU" dirty="0"/>
              <a:t> // </a:t>
            </a:r>
            <a:r>
              <a:rPr lang="ru-RU" dirty="0" err="1"/>
              <a:t>Уздiксiз</a:t>
            </a:r>
            <a:r>
              <a:rPr lang="ru-RU" dirty="0"/>
              <a:t> </a:t>
            </a:r>
            <a:r>
              <a:rPr lang="ru-RU" dirty="0" err="1"/>
              <a:t>бiлiм</a:t>
            </a:r>
            <a:r>
              <a:rPr lang="ru-RU" dirty="0"/>
              <a:t> беру: </a:t>
            </a:r>
            <a:r>
              <a:rPr lang="ru-RU" dirty="0" err="1"/>
              <a:t>казiргi</a:t>
            </a:r>
            <a:r>
              <a:rPr lang="ru-RU" dirty="0"/>
              <a:t> </a:t>
            </a:r>
            <a:r>
              <a:rPr lang="ru-RU" dirty="0" err="1"/>
              <a:t>жагдайы</a:t>
            </a:r>
            <a:r>
              <a:rPr lang="ru-RU" dirty="0"/>
              <a:t>, </a:t>
            </a:r>
            <a:r>
              <a:rPr lang="ru-RU" dirty="0" err="1"/>
              <a:t>мэселелерi</a:t>
            </a:r>
            <a:r>
              <a:rPr lang="ru-RU" dirty="0"/>
              <a:t> </a:t>
            </a:r>
            <a:r>
              <a:rPr lang="ru-RU" dirty="0" err="1"/>
              <a:t>жэне</a:t>
            </a:r>
            <a:r>
              <a:rPr lang="ru-RU" dirty="0"/>
              <a:t> </a:t>
            </a:r>
            <a:r>
              <a:rPr lang="ru-RU" dirty="0" err="1"/>
              <a:t>болашагы</a:t>
            </a:r>
            <a:r>
              <a:rPr lang="ru-RU" dirty="0"/>
              <a:t> = Непрерывное образование: состояние, проблемы и перспективы : сб. науч. тр. / </a:t>
            </a:r>
            <a:r>
              <a:rPr lang="ru-RU" dirty="0" err="1"/>
              <a:t>информ</a:t>
            </a:r>
            <a:r>
              <a:rPr lang="ru-RU" dirty="0"/>
              <a:t>.-</a:t>
            </a:r>
            <a:r>
              <a:rPr lang="ru-RU" dirty="0" err="1"/>
              <a:t>аналит</a:t>
            </a:r>
            <a:r>
              <a:rPr lang="ru-RU" dirty="0"/>
              <a:t>. Центр непрерывного образования КАО им. И. </a:t>
            </a:r>
            <a:r>
              <a:rPr lang="ru-RU" dirty="0" err="1"/>
              <a:t>Алтынсарина</a:t>
            </a:r>
            <a:r>
              <a:rPr lang="ru-RU" dirty="0"/>
              <a:t>. – Алматы, 2000. – С.57-59.</a:t>
            </a:r>
          </a:p>
        </p:txBody>
      </p:sp>
    </p:spTree>
    <p:extLst>
      <p:ext uri="{BB962C8B-B14F-4D97-AF65-F5344CB8AC3E}">
        <p14:creationId xmlns:p14="http://schemas.microsoft.com/office/powerpoint/2010/main" val="2803503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It has two purposes:</a:t>
            </a:r>
            <a:br>
              <a:rPr lang="en-US" dirty="0"/>
            </a:br>
            <a:endParaRPr lang="ru-RU" dirty="0"/>
          </a:p>
        </p:txBody>
      </p:sp>
      <p:sp>
        <p:nvSpPr>
          <p:cNvPr id="3" name="Объект 2"/>
          <p:cNvSpPr>
            <a:spLocks noGrp="1"/>
          </p:cNvSpPr>
          <p:nvPr>
            <p:ph idx="1"/>
          </p:nvPr>
        </p:nvSpPr>
        <p:spPr/>
        <p:txBody>
          <a:bodyPr/>
          <a:lstStyle/>
          <a:p>
            <a:r>
              <a:rPr lang="en-US" dirty="0"/>
              <a:t>To keep a record of the sources you've already examined and those that you are going to examine.</a:t>
            </a:r>
          </a:p>
          <a:p>
            <a:r>
              <a:rPr lang="en-US" dirty="0"/>
              <a:t>To record the publishing details of each source you use or cite so that they can be properly referenced in a Works Cited or References List at the end of your document.</a:t>
            </a:r>
          </a:p>
          <a:p>
            <a:endParaRPr lang="ru-RU" dirty="0"/>
          </a:p>
        </p:txBody>
      </p:sp>
    </p:spTree>
    <p:extLst>
      <p:ext uri="{BB962C8B-B14F-4D97-AF65-F5344CB8AC3E}">
        <p14:creationId xmlns:p14="http://schemas.microsoft.com/office/powerpoint/2010/main" val="30781504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разделов и глав</a:t>
            </a:r>
            <a:br>
              <a:rPr lang="ru-RU" dirty="0"/>
            </a:br>
            <a:endParaRPr lang="ru-RU" dirty="0"/>
          </a:p>
        </p:txBody>
      </p:sp>
      <p:sp>
        <p:nvSpPr>
          <p:cNvPr id="3" name="Объект 2"/>
          <p:cNvSpPr>
            <a:spLocks noGrp="1"/>
          </p:cNvSpPr>
          <p:nvPr>
            <p:ph idx="1"/>
          </p:nvPr>
        </p:nvSpPr>
        <p:spPr/>
        <p:txBody>
          <a:bodyPr/>
          <a:lstStyle/>
          <a:p>
            <a:pPr marL="0" indent="0" algn="just">
              <a:buNone/>
            </a:pPr>
            <a:r>
              <a:rPr lang="ru-RU" dirty="0"/>
              <a:t>Спиркин, А.Г. Учение о бытие [Текст] / </a:t>
            </a:r>
            <a:r>
              <a:rPr lang="ru-RU" dirty="0" err="1"/>
              <a:t>А.Г.Спиркин</a:t>
            </a:r>
            <a:r>
              <a:rPr lang="ru-RU" dirty="0"/>
              <a:t> // Философия : учебник / А.Г. Спиркин. – 2-е изд. – М. : </a:t>
            </a:r>
            <a:r>
              <a:rPr lang="ru-RU" dirty="0" err="1"/>
              <a:t>Гардарики</a:t>
            </a:r>
            <a:r>
              <a:rPr lang="ru-RU" dirty="0"/>
              <a:t>, 2003. – гл. 9. – С.223-262.</a:t>
            </a:r>
          </a:p>
          <a:p>
            <a:pPr marL="0" indent="0" algn="just">
              <a:buNone/>
            </a:pPr>
            <a:endParaRPr lang="ru-RU" dirty="0"/>
          </a:p>
        </p:txBody>
      </p:sp>
    </p:spTree>
    <p:extLst>
      <p:ext uri="{BB962C8B-B14F-4D97-AF65-F5344CB8AC3E}">
        <p14:creationId xmlns:p14="http://schemas.microsoft.com/office/powerpoint/2010/main" val="2165377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статей из периодических  изданий</a:t>
            </a:r>
            <a:br>
              <a:rPr lang="ru-RU" dirty="0"/>
            </a:br>
            <a:endParaRPr lang="ru-RU" dirty="0"/>
          </a:p>
        </p:txBody>
      </p:sp>
      <p:sp>
        <p:nvSpPr>
          <p:cNvPr id="3" name="Объект 2"/>
          <p:cNvSpPr>
            <a:spLocks noGrp="1"/>
          </p:cNvSpPr>
          <p:nvPr>
            <p:ph idx="1"/>
          </p:nvPr>
        </p:nvSpPr>
        <p:spPr/>
        <p:txBody>
          <a:bodyPr>
            <a:normAutofit fontScale="92500" lnSpcReduction="10000"/>
          </a:bodyPr>
          <a:lstStyle/>
          <a:p>
            <a:r>
              <a:rPr lang="ru-RU" dirty="0" err="1"/>
              <a:t>Кусаинов</a:t>
            </a:r>
            <a:r>
              <a:rPr lang="ru-RU" dirty="0"/>
              <a:t>, А. Кредитная система обучения как средство реализации академической мобильности студентов [Текст]   / А. </a:t>
            </a:r>
            <a:r>
              <a:rPr lang="ru-RU" dirty="0" err="1"/>
              <a:t>Кусаинов</a:t>
            </a:r>
            <a:r>
              <a:rPr lang="ru-RU" dirty="0"/>
              <a:t>, С. </a:t>
            </a:r>
            <a:r>
              <a:rPr lang="ru-RU" dirty="0" err="1"/>
              <a:t>Омирбаев</a:t>
            </a:r>
            <a:r>
              <a:rPr lang="ru-RU" dirty="0"/>
              <a:t> // Высшая школа Казахстана. – 2004. – №1. –  С. 41-45.</a:t>
            </a:r>
          </a:p>
          <a:p>
            <a:endParaRPr lang="ru-RU" dirty="0"/>
          </a:p>
          <a:p>
            <a:r>
              <a:rPr lang="ru-RU" dirty="0"/>
              <a:t>        </a:t>
            </a:r>
            <a:r>
              <a:rPr lang="ru-RU" dirty="0" err="1"/>
              <a:t>Мутанов</a:t>
            </a:r>
            <a:r>
              <a:rPr lang="ru-RU" dirty="0"/>
              <a:t>, Г. О реализации стратегической задачи повышения качества образования в Казахстане [Текст]  /  Г. </a:t>
            </a:r>
            <a:r>
              <a:rPr lang="ru-RU" dirty="0" err="1"/>
              <a:t>Мутанов</a:t>
            </a:r>
            <a:r>
              <a:rPr lang="ru-RU" dirty="0"/>
              <a:t> // Высшая школа Казахстана. – 2003. –  №1. – С. 8-17.</a:t>
            </a:r>
          </a:p>
          <a:p>
            <a:endParaRPr lang="ru-RU" dirty="0"/>
          </a:p>
          <a:p>
            <a:pPr marL="0" indent="0">
              <a:buNone/>
            </a:pPr>
            <a:endParaRPr lang="ru-RU" dirty="0"/>
          </a:p>
        </p:txBody>
      </p:sp>
    </p:spTree>
    <p:extLst>
      <p:ext uri="{BB962C8B-B14F-4D97-AF65-F5344CB8AC3E}">
        <p14:creationId xmlns:p14="http://schemas.microsoft.com/office/powerpoint/2010/main" val="26564215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a:latin typeface="Times New Roman" pitchFamily="18" charset="0"/>
                <a:cs typeface="Times New Roman" pitchFamily="18" charset="0"/>
              </a:rPr>
              <a:t>Аналитическое описание на статью из газеты </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p:txBody>
          <a:bodyPr/>
          <a:lstStyle/>
          <a:p>
            <a:pPr marL="0" indent="0" algn="just">
              <a:buNone/>
            </a:pPr>
            <a:r>
              <a:rPr lang="ru-RU" dirty="0" err="1"/>
              <a:t>Тимербулатов</a:t>
            </a:r>
            <a:r>
              <a:rPr lang="ru-RU" dirty="0"/>
              <a:t>, В.М. Успех накануне юбилея: интервью с В.М. </a:t>
            </a:r>
            <a:r>
              <a:rPr lang="ru-RU" dirty="0" err="1"/>
              <a:t>Тимербулатовым</a:t>
            </a:r>
            <a:r>
              <a:rPr lang="ru-RU" dirty="0"/>
              <a:t> / В. М. </a:t>
            </a:r>
            <a:r>
              <a:rPr lang="ru-RU" dirty="0" err="1"/>
              <a:t>Тимербулатов</a:t>
            </a:r>
            <a:r>
              <a:rPr lang="ru-RU" dirty="0"/>
              <a:t>; Записал С. </a:t>
            </a:r>
            <a:r>
              <a:rPr lang="ru-RU" dirty="0" err="1"/>
              <a:t>Шаулов</a:t>
            </a:r>
            <a:r>
              <a:rPr lang="ru-RU" dirty="0"/>
              <a:t> // Труд. – 2006. – 23 ноября (№217) . – С. 14. </a:t>
            </a:r>
          </a:p>
          <a:p>
            <a:endParaRPr lang="ru-RU" dirty="0"/>
          </a:p>
        </p:txBody>
      </p:sp>
    </p:spTree>
    <p:extLst>
      <p:ext uri="{BB962C8B-B14F-4D97-AF65-F5344CB8AC3E}">
        <p14:creationId xmlns:p14="http://schemas.microsoft.com/office/powerpoint/2010/main" val="23501335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законодательные материалы</a:t>
            </a:r>
            <a:br>
              <a:rPr lang="ru-RU" dirty="0"/>
            </a:br>
            <a:endParaRPr lang="ru-RU" dirty="0"/>
          </a:p>
        </p:txBody>
      </p:sp>
      <p:sp>
        <p:nvSpPr>
          <p:cNvPr id="3" name="Объект 2"/>
          <p:cNvSpPr>
            <a:spLocks noGrp="1"/>
          </p:cNvSpPr>
          <p:nvPr>
            <p:ph idx="1"/>
          </p:nvPr>
        </p:nvSpPr>
        <p:spPr/>
        <p:txBody>
          <a:bodyPr>
            <a:normAutofit fontScale="55000" lnSpcReduction="20000"/>
          </a:bodyPr>
          <a:lstStyle/>
          <a:p>
            <a:endParaRPr lang="ru-RU" dirty="0"/>
          </a:p>
          <a:p>
            <a:r>
              <a:rPr lang="ru-RU" dirty="0"/>
              <a:t>      Государственная программа развития образования в Республике Казахстан на 2005-2010 годы [Текст] : утверждена Указом Президента РК от 11 октября 2004 г. №1459 // Собр. Актов Президента РК и Правительства РК. – 2004. – С. 93-142.</a:t>
            </a:r>
          </a:p>
          <a:p>
            <a:endParaRPr lang="ru-RU" dirty="0"/>
          </a:p>
          <a:p>
            <a:r>
              <a:rPr lang="ru-RU" dirty="0"/>
              <a:t>        Республика Казахстан. Законы.  О языках в Республике Казахстан [Текст] : по состоянию законодательства на 11 декабря 2000 года. – Астана: ИКФ «Фолиант», 2000. – 12 с.</a:t>
            </a:r>
          </a:p>
          <a:p>
            <a:endParaRPr lang="ru-RU" dirty="0"/>
          </a:p>
          <a:p>
            <a:r>
              <a:rPr lang="ru-RU" dirty="0"/>
              <a:t>        Республика Казахстан. Конституция (1995). Конституция Республики Казахстан [Текст] : принята на республиканском референдуме  30 августа 1995 года : [ с изменен. и доп., внесенными Законом Республики Казахстан от 7 октября 1998 года №284]. – Алматы, 2006. – 40 с.</a:t>
            </a:r>
          </a:p>
          <a:p>
            <a:pPr marL="0" indent="0">
              <a:buNone/>
            </a:pPr>
            <a:r>
              <a:rPr lang="ru-RU" dirty="0"/>
              <a:t>или</a:t>
            </a:r>
          </a:p>
          <a:p>
            <a:r>
              <a:rPr lang="ru-RU" dirty="0"/>
              <a:t>       Конституция Республики Казахстан [Текст]. – Алматы, 2006. – 40 с.</a:t>
            </a:r>
          </a:p>
          <a:p>
            <a:endParaRPr lang="ru-RU" dirty="0"/>
          </a:p>
        </p:txBody>
      </p:sp>
    </p:spTree>
    <p:extLst>
      <p:ext uri="{BB962C8B-B14F-4D97-AF65-F5344CB8AC3E}">
        <p14:creationId xmlns:p14="http://schemas.microsoft.com/office/powerpoint/2010/main" val="17862898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a:t>Затекстовая</a:t>
            </a:r>
            <a:r>
              <a:rPr lang="ru-RU" b="1" dirty="0"/>
              <a:t> ссылка </a:t>
            </a:r>
            <a:br>
              <a:rPr lang="ru-RU" b="1" dirty="0"/>
            </a:br>
            <a:endParaRPr lang="ru-RU" b="1" dirty="0"/>
          </a:p>
        </p:txBody>
      </p:sp>
      <p:sp>
        <p:nvSpPr>
          <p:cNvPr id="3" name="Объект 2"/>
          <p:cNvSpPr>
            <a:spLocks noGrp="1"/>
          </p:cNvSpPr>
          <p:nvPr>
            <p:ph idx="1"/>
          </p:nvPr>
        </p:nvSpPr>
        <p:spPr/>
        <p:txBody>
          <a:bodyPr>
            <a:normAutofit fontScale="85000" lnSpcReduction="20000"/>
          </a:bodyPr>
          <a:lstStyle/>
          <a:p>
            <a:pPr marL="0" indent="0">
              <a:buNone/>
            </a:pPr>
            <a:r>
              <a:rPr lang="ru-RU" dirty="0"/>
              <a:t> </a:t>
            </a:r>
          </a:p>
          <a:p>
            <a:pPr marL="0" indent="0">
              <a:buNone/>
            </a:pPr>
            <a:r>
              <a:rPr lang="ru-RU" b="1" dirty="0"/>
              <a:t>В тексте: </a:t>
            </a:r>
          </a:p>
          <a:p>
            <a:pPr marL="0" indent="0" algn="just">
              <a:buNone/>
            </a:pPr>
            <a:r>
              <a:rPr lang="ru-RU" dirty="0"/>
              <a:t>Рост аллергической заболеваемости обуславливает высокую потребность в средствах диагностики, профилактики и лечения данной патологии [59] </a:t>
            </a:r>
          </a:p>
          <a:p>
            <a:pPr marL="0" indent="0">
              <a:buNone/>
            </a:pPr>
            <a:r>
              <a:rPr lang="ru-RU" dirty="0"/>
              <a:t> </a:t>
            </a:r>
          </a:p>
          <a:p>
            <a:pPr marL="0" indent="0">
              <a:buNone/>
            </a:pPr>
            <a:r>
              <a:rPr lang="ru-RU" b="1" dirty="0"/>
              <a:t>В </a:t>
            </a:r>
            <a:r>
              <a:rPr lang="ru-RU" b="1" dirty="0" err="1"/>
              <a:t>затекстовой</a:t>
            </a:r>
            <a:r>
              <a:rPr lang="ru-RU" b="1" dirty="0"/>
              <a:t> ссылке (в списке литературы): </a:t>
            </a:r>
          </a:p>
          <a:p>
            <a:pPr marL="0" indent="0" algn="just">
              <a:buNone/>
            </a:pPr>
            <a:r>
              <a:rPr lang="ru-RU" dirty="0"/>
              <a:t>59. Хакимова, Р.Ф. Гигиенические аспекты прогнозирования и профилактики аллергических заболеваний у детей: </a:t>
            </a:r>
            <a:r>
              <a:rPr lang="ru-RU" dirty="0" err="1"/>
              <a:t>автореф</a:t>
            </a:r>
            <a:r>
              <a:rPr lang="ru-RU" dirty="0"/>
              <a:t>. </a:t>
            </a:r>
            <a:r>
              <a:rPr lang="ru-RU" dirty="0" err="1"/>
              <a:t>дис</a:t>
            </a:r>
            <a:r>
              <a:rPr lang="ru-RU" dirty="0"/>
              <a:t>. … д-ра мед. </a:t>
            </a:r>
          </a:p>
          <a:p>
            <a:pPr marL="0" indent="0" algn="just">
              <a:buNone/>
            </a:pPr>
            <a:r>
              <a:rPr lang="ru-RU" dirty="0"/>
              <a:t>наук. – Казань, 2002. – 44 с. </a:t>
            </a:r>
          </a:p>
          <a:p>
            <a:pPr marL="0" indent="0">
              <a:buNone/>
            </a:pPr>
            <a:endParaRPr lang="ru-RU" dirty="0"/>
          </a:p>
        </p:txBody>
      </p:sp>
    </p:spTree>
    <p:extLst>
      <p:ext uri="{BB962C8B-B14F-4D97-AF65-F5344CB8AC3E}">
        <p14:creationId xmlns:p14="http://schemas.microsoft.com/office/powerpoint/2010/main" val="15503012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dirty="0"/>
              <a:t>Библиографическое описание диссертации </a:t>
            </a:r>
            <a:br>
              <a:rPr lang="ru-RU" sz="4000" dirty="0"/>
            </a:br>
            <a:endParaRPr lang="ru-RU" sz="4000" dirty="0"/>
          </a:p>
        </p:txBody>
      </p:sp>
      <p:sp>
        <p:nvSpPr>
          <p:cNvPr id="3" name="Объект 2"/>
          <p:cNvSpPr>
            <a:spLocks noGrp="1"/>
          </p:cNvSpPr>
          <p:nvPr>
            <p:ph idx="1"/>
          </p:nvPr>
        </p:nvSpPr>
        <p:spPr/>
        <p:txBody>
          <a:bodyPr>
            <a:normAutofit/>
          </a:bodyPr>
          <a:lstStyle/>
          <a:p>
            <a:pPr marL="0" indent="0" algn="just">
              <a:buNone/>
            </a:pPr>
            <a:r>
              <a:rPr lang="ru-RU" dirty="0"/>
              <a:t>Железнов, А.С. Диагностика и лечение острого гематогенного остеомиелита у новорожденных: </a:t>
            </a:r>
            <a:r>
              <a:rPr lang="ru-RU" dirty="0" err="1"/>
              <a:t>дис</a:t>
            </a:r>
            <a:r>
              <a:rPr lang="ru-RU" dirty="0"/>
              <a:t>. ... канд. мед. наук. – Уфа, 2009. – 134 с. </a:t>
            </a:r>
          </a:p>
          <a:p>
            <a:pPr marL="0" indent="0" algn="just">
              <a:buNone/>
            </a:pPr>
            <a:r>
              <a:rPr lang="ru-RU" dirty="0"/>
              <a:t> </a:t>
            </a:r>
          </a:p>
        </p:txBody>
      </p:sp>
    </p:spTree>
    <p:extLst>
      <p:ext uri="{BB962C8B-B14F-4D97-AF65-F5344CB8AC3E}">
        <p14:creationId xmlns:p14="http://schemas.microsoft.com/office/powerpoint/2010/main" val="26934690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a:t>Библиографическое описание автореферата диссертации </a:t>
            </a:r>
            <a:br>
              <a:rPr lang="ru-RU" sz="3600" dirty="0"/>
            </a:br>
            <a:endParaRPr lang="ru-RU" sz="3600" dirty="0"/>
          </a:p>
        </p:txBody>
      </p:sp>
      <p:sp>
        <p:nvSpPr>
          <p:cNvPr id="3" name="Объект 2"/>
          <p:cNvSpPr>
            <a:spLocks noGrp="1"/>
          </p:cNvSpPr>
          <p:nvPr>
            <p:ph idx="1"/>
          </p:nvPr>
        </p:nvSpPr>
        <p:spPr/>
        <p:txBody>
          <a:bodyPr/>
          <a:lstStyle/>
          <a:p>
            <a:pPr marL="0" indent="0" algn="just">
              <a:buNone/>
            </a:pPr>
            <a:r>
              <a:rPr lang="ru-RU" dirty="0"/>
              <a:t>Ершов, В.И. Острейший период ишемического инсульта: клинико-патогенетическая характеристика, прогнозирование, вопросы оптимизации </a:t>
            </a:r>
            <a:r>
              <a:rPr lang="ru-RU" dirty="0" err="1"/>
              <a:t>нейропротективной</a:t>
            </a:r>
            <a:r>
              <a:rPr lang="ru-RU" dirty="0"/>
              <a:t> терапии: автореферат </a:t>
            </a:r>
            <a:r>
              <a:rPr lang="ru-RU" dirty="0" err="1"/>
              <a:t>дис</a:t>
            </a:r>
            <a:r>
              <a:rPr lang="ru-RU" dirty="0"/>
              <a:t>. ... д-ра мед. наук. – М., 2011. – 45 с.</a:t>
            </a:r>
          </a:p>
          <a:p>
            <a:endParaRPr lang="ru-RU" dirty="0"/>
          </a:p>
        </p:txBody>
      </p:sp>
    </p:spTree>
    <p:extLst>
      <p:ext uri="{BB962C8B-B14F-4D97-AF65-F5344CB8AC3E}">
        <p14:creationId xmlns:p14="http://schemas.microsoft.com/office/powerpoint/2010/main" val="19692946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3600" dirty="0">
                <a:latin typeface="Times New Roman" pitchFamily="18" charset="0"/>
                <a:cs typeface="Times New Roman" pitchFamily="18" charset="0"/>
              </a:rPr>
              <a:t>Библиографическое описание электронных ресурсов удаленного доступа </a:t>
            </a: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marL="0" indent="0" algn="just">
              <a:buNone/>
            </a:pPr>
            <a:r>
              <a:rPr lang="ru-RU" dirty="0"/>
              <a:t>Российская государственная библиотека [Электронный ресурс] / Центр </a:t>
            </a:r>
          </a:p>
          <a:p>
            <a:pPr marL="0" indent="0" algn="just">
              <a:buNone/>
            </a:pPr>
            <a:r>
              <a:rPr lang="ru-RU" dirty="0" err="1"/>
              <a:t>информ</a:t>
            </a:r>
            <a:r>
              <a:rPr lang="ru-RU" dirty="0"/>
              <a:t>. технологий РГБ; ред. Власенко Т. В.; </a:t>
            </a:r>
            <a:r>
              <a:rPr lang="en-US" dirty="0"/>
              <a:t>Web-</a:t>
            </a:r>
            <a:r>
              <a:rPr lang="ru-RU" dirty="0"/>
              <a:t>мастер Козлова Н. В. – </a:t>
            </a:r>
          </a:p>
          <a:p>
            <a:pPr marL="0" indent="0" algn="just">
              <a:buNone/>
            </a:pPr>
            <a:r>
              <a:rPr lang="ru-RU" dirty="0"/>
              <a:t>Электрон. дан. – М. : Рос. гос. б-ка, 1997 – . – Режим доступа: </a:t>
            </a:r>
            <a:r>
              <a:rPr lang="en-US" dirty="0"/>
              <a:t>http://www.rsl.ru. </a:t>
            </a:r>
            <a:endParaRPr lang="ru-RU" dirty="0"/>
          </a:p>
          <a:p>
            <a:pPr marL="0" indent="0" algn="just">
              <a:buNone/>
            </a:pPr>
            <a:endParaRPr lang="en-US" dirty="0"/>
          </a:p>
        </p:txBody>
      </p:sp>
    </p:spTree>
    <p:extLst>
      <p:ext uri="{BB962C8B-B14F-4D97-AF65-F5344CB8AC3E}">
        <p14:creationId xmlns:p14="http://schemas.microsoft.com/office/powerpoint/2010/main" val="19807208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dirty="0"/>
              <a:t>Библиографическое описание электронных ресурсов удаленного доступа </a:t>
            </a:r>
            <a:br>
              <a:rPr lang="ru-RU" sz="3200" dirty="0"/>
            </a:br>
            <a:endParaRPr lang="ru-RU" sz="3200" dirty="0"/>
          </a:p>
        </p:txBody>
      </p:sp>
      <p:sp>
        <p:nvSpPr>
          <p:cNvPr id="3" name="Объект 2"/>
          <p:cNvSpPr>
            <a:spLocks noGrp="1"/>
          </p:cNvSpPr>
          <p:nvPr>
            <p:ph idx="1"/>
          </p:nvPr>
        </p:nvSpPr>
        <p:spPr/>
        <p:txBody>
          <a:bodyPr>
            <a:normAutofit/>
          </a:bodyPr>
          <a:lstStyle/>
          <a:p>
            <a:pPr marL="0" lvl="0" indent="0" algn="just">
              <a:buNone/>
            </a:pPr>
            <a:r>
              <a:rPr lang="ru-RU" sz="2000" dirty="0">
                <a:solidFill>
                  <a:prstClr val="black"/>
                </a:solidFill>
                <a:latin typeface="Times New Roman" pitchFamily="18" charset="0"/>
                <a:cs typeface="Times New Roman" pitchFamily="18" charset="0"/>
              </a:rPr>
              <a:t>Ортопедическая стоматология [Электронный ресурс]: учебник / под ред. </a:t>
            </a:r>
          </a:p>
          <a:p>
            <a:pPr marL="0" lvl="0" indent="0" algn="just">
              <a:buNone/>
            </a:pPr>
            <a:r>
              <a:rPr lang="ru-RU" sz="2000" dirty="0">
                <a:solidFill>
                  <a:prstClr val="black"/>
                </a:solidFill>
                <a:latin typeface="Times New Roman" pitchFamily="18" charset="0"/>
                <a:cs typeface="Times New Roman" pitchFamily="18" charset="0"/>
              </a:rPr>
              <a:t>И.Ю. Лебеденко, Э.С. </a:t>
            </a:r>
            <a:r>
              <a:rPr lang="ru-RU" sz="2000" dirty="0" err="1">
                <a:solidFill>
                  <a:prstClr val="black"/>
                </a:solidFill>
                <a:latin typeface="Times New Roman" pitchFamily="18" charset="0"/>
                <a:cs typeface="Times New Roman" pitchFamily="18" charset="0"/>
              </a:rPr>
              <a:t>Каливраджияна</a:t>
            </a:r>
            <a:r>
              <a:rPr lang="ru-RU" sz="2000" dirty="0">
                <a:solidFill>
                  <a:prstClr val="black"/>
                </a:solidFill>
                <a:latin typeface="Times New Roman" pitchFamily="18" charset="0"/>
                <a:cs typeface="Times New Roman" pitchFamily="18" charset="0"/>
              </a:rPr>
              <a:t>. – М.: ГЭОТАР-Медиа, 2011. – 640 с. </a:t>
            </a:r>
            <a:r>
              <a:rPr lang="en-US" sz="2000" dirty="0">
                <a:solidFill>
                  <a:prstClr val="black"/>
                </a:solidFill>
                <a:latin typeface="Times New Roman" pitchFamily="18" charset="0"/>
                <a:cs typeface="Times New Roman" pitchFamily="18" charset="0"/>
              </a:rPr>
              <a:t>URL: </a:t>
            </a:r>
            <a:r>
              <a:rPr lang="en-US" sz="2000" dirty="0">
                <a:solidFill>
                  <a:prstClr val="black"/>
                </a:solidFill>
                <a:latin typeface="Times New Roman" pitchFamily="18" charset="0"/>
                <a:cs typeface="Times New Roman" pitchFamily="18" charset="0"/>
                <a:hlinkClick r:id="rId2"/>
              </a:rPr>
              <a:t>http://www.studmedlib.ru/books/ISBN9785970420881.html?SSr=030132deac156ddlc</a:t>
            </a:r>
            <a:r>
              <a:rPr lang="ru-RU" sz="2000" dirty="0">
                <a:solidFill>
                  <a:prstClr val="black"/>
                </a:solidFill>
                <a:latin typeface="Times New Roman" pitchFamily="18" charset="0"/>
                <a:cs typeface="Times New Roman" pitchFamily="18" charset="0"/>
              </a:rPr>
              <a:t> </a:t>
            </a:r>
            <a:r>
              <a:rPr lang="en-US" sz="2000" dirty="0">
                <a:solidFill>
                  <a:prstClr val="black"/>
                </a:solidFill>
                <a:latin typeface="Times New Roman" pitchFamily="18" charset="0"/>
                <a:cs typeface="Times New Roman" pitchFamily="18" charset="0"/>
              </a:rPr>
              <a:t>(</a:t>
            </a:r>
            <a:r>
              <a:rPr lang="ru-RU" sz="2000" dirty="0">
                <a:solidFill>
                  <a:prstClr val="black"/>
                </a:solidFill>
                <a:latin typeface="Times New Roman" pitchFamily="18" charset="0"/>
                <a:cs typeface="Times New Roman" pitchFamily="18" charset="0"/>
              </a:rPr>
              <a:t>дата обращения: 22.01.2011). </a:t>
            </a:r>
          </a:p>
          <a:p>
            <a:pPr marL="0" lvl="0" indent="0" algn="just">
              <a:buNone/>
            </a:pPr>
            <a:endParaRPr lang="ru-RU" sz="2000" dirty="0">
              <a:solidFill>
                <a:prstClr val="black"/>
              </a:solidFill>
              <a:latin typeface="Times New Roman" pitchFamily="18" charset="0"/>
              <a:cs typeface="Times New Roman" pitchFamily="18" charset="0"/>
            </a:endParaRPr>
          </a:p>
          <a:p>
            <a:pPr marL="0" lvl="0" indent="0" algn="just">
              <a:buNone/>
            </a:pPr>
            <a:r>
              <a:rPr lang="en-US" sz="2000" dirty="0">
                <a:solidFill>
                  <a:prstClr val="black"/>
                </a:solidFill>
                <a:latin typeface="Times New Roman" pitchFamily="18" charset="0"/>
                <a:cs typeface="Times New Roman" pitchFamily="18" charset="0"/>
              </a:rPr>
              <a:t>Primal Pictures: Anatomy Premier Library Package [Electronic resource] / Primal Pictures Ltd. – London, 2007. – URL: http://www.anatomy.tv/new_home.aspx?S=FPDDNCOBPAJFBN00&amp;ReturnUrl=http://ovidsp.tx.ovid.com/sp-3.5.1a/ovidweb.cgi&amp; (Last update: 03-April-2012). </a:t>
            </a:r>
          </a:p>
          <a:p>
            <a:pPr marL="0" lvl="0" indent="0" algn="just">
              <a:buNone/>
            </a:pPr>
            <a:endParaRPr lang="ru-RU" sz="2000" dirty="0">
              <a:solidFill>
                <a:prstClr val="black"/>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6584886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548680"/>
            <a:ext cx="8229600" cy="940966"/>
          </a:xfrm>
        </p:spPr>
        <p:txBody>
          <a:bodyPr>
            <a:normAutofit fontScale="90000"/>
          </a:bodyPr>
          <a:lstStyle/>
          <a:p>
            <a:r>
              <a:rPr lang="ru-RU" sz="2200" dirty="0">
                <a:latin typeface="Times New Roman" pitchFamily="18" charset="0"/>
                <a:cs typeface="Times New Roman" pitchFamily="18" charset="0"/>
              </a:rPr>
              <a:t>Аналитическое описание в составную часть электронного ресурса (удаленный доступ - статья из электронного журнала)</a:t>
            </a:r>
            <a:br>
              <a:rPr lang="ru-RU" sz="2200" dirty="0">
                <a:latin typeface="Times New Roman" pitchFamily="18" charset="0"/>
                <a:cs typeface="Times New Roman" pitchFamily="18" charset="0"/>
              </a:rPr>
            </a:br>
            <a:br>
              <a:rPr lang="ru-RU" sz="3600" dirty="0">
                <a:latin typeface="Times New Roman" pitchFamily="18" charset="0"/>
                <a:cs typeface="Times New Roman" pitchFamily="18" charset="0"/>
              </a:rPr>
            </a:br>
            <a:endParaRPr lang="ru-RU" sz="36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a:bodyPr>
          <a:lstStyle/>
          <a:p>
            <a:pPr marL="0" indent="0" algn="just">
              <a:buNone/>
            </a:pPr>
            <a:r>
              <a:rPr lang="en-US" dirty="0" err="1"/>
              <a:t>Yonas</a:t>
            </a:r>
            <a:r>
              <a:rPr lang="en-US" dirty="0"/>
              <a:t>, M.A. Psychosocial stress and asthma morbidity [Electronic resource] / M.A. </a:t>
            </a:r>
            <a:r>
              <a:rPr lang="en-US" dirty="0" err="1"/>
              <a:t>Yonas</a:t>
            </a:r>
            <a:r>
              <a:rPr lang="en-US" dirty="0"/>
              <a:t>, N.E. Lange, J.C. </a:t>
            </a:r>
            <a:r>
              <a:rPr lang="en-US" dirty="0" err="1"/>
              <a:t>Celedon</a:t>
            </a:r>
            <a:r>
              <a:rPr lang="en-US" dirty="0"/>
              <a:t> // Current Opinion in Allergy and Clinical Immunology. – 2012. – Vol. 12. – P. 202-210. – URL: http://ovidsp.tx.ovid.com/sp-3.5.1a/ovidweb.cgi?&amp;S=EOCAFPJCNBDDFIFONCALNCLBHEBJAA00&amp;Link+Set=S.sh.15%7c2%7csl_10. – Last updated: 03-Jan-2012. </a:t>
            </a:r>
          </a:p>
          <a:p>
            <a:endParaRPr lang="ru-RU" dirty="0"/>
          </a:p>
        </p:txBody>
      </p:sp>
    </p:spTree>
    <p:extLst>
      <p:ext uri="{BB962C8B-B14F-4D97-AF65-F5344CB8AC3E}">
        <p14:creationId xmlns:p14="http://schemas.microsoft.com/office/powerpoint/2010/main" val="460933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Regardless of your method, the more care you take at the beginning of your project, the more time you'll save later when it's time to document your sources. Having the titles, authors, dates, page numbers and URLs at your fingertips will save you frantic, trips back to the library or the Internet.</a:t>
            </a:r>
            <a:endParaRPr lang="ru-RU" dirty="0"/>
          </a:p>
        </p:txBody>
      </p:sp>
    </p:spTree>
    <p:extLst>
      <p:ext uri="{BB962C8B-B14F-4D97-AF65-F5344CB8AC3E}">
        <p14:creationId xmlns:p14="http://schemas.microsoft.com/office/powerpoint/2010/main" val="22478008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Работа с литературой </a:t>
            </a:r>
            <a:br>
              <a:rPr lang="ru-RU" dirty="0"/>
            </a:br>
            <a:endParaRPr lang="ru-RU" dirty="0"/>
          </a:p>
        </p:txBody>
      </p:sp>
      <p:sp>
        <p:nvSpPr>
          <p:cNvPr id="3" name="Объект 2"/>
          <p:cNvSpPr>
            <a:spLocks noGrp="1"/>
          </p:cNvSpPr>
          <p:nvPr>
            <p:ph idx="1"/>
          </p:nvPr>
        </p:nvSpPr>
        <p:spPr/>
        <p:txBody>
          <a:bodyPr>
            <a:normAutofit fontScale="62500" lnSpcReduction="20000"/>
          </a:bodyPr>
          <a:lstStyle/>
          <a:p>
            <a:pPr algn="just"/>
            <a:r>
              <a:rPr lang="ru-RU" dirty="0"/>
              <a:t>Исследователь должен упорно овладевать искусством поиска литературы, документов, «гоняться» за библиографическими списками, создавать свою аннотированную картотеку на литературу, периодику, документы. Наверное, разумный исследователь заведет самую «толстую» тетрадь для записи библиографии по интересующей его проблеме, и не только по ней, надо учитывать буквально всю литературу, публикации в периодике, к которым «когда-нибудь» возникнет потребность обратиться. Можно использовать в этих целях библиографические карточки, в том числе собственного производства. В любом случае должен быть отработан «путеводитель», позволяющий найти нужную книгу, статью, документ по разным признакам – фамилии автора, тематике и т.д. Можно делать карточки в 2-3 экземплярах и раскладывать их по авторству, тематике, принадлежности к государственным, общественным организациям. Идеальный вариант – составлять библиографию на компьютере. Здесь можно в рабочем варианте сделать нужные исследователю аннотации, которые впоследствии будут полезны при написании историографии. </a:t>
            </a:r>
          </a:p>
          <a:p>
            <a:endParaRPr lang="ru-RU" dirty="0"/>
          </a:p>
        </p:txBody>
      </p:sp>
    </p:spTree>
    <p:extLst>
      <p:ext uri="{BB962C8B-B14F-4D97-AF65-F5344CB8AC3E}">
        <p14:creationId xmlns:p14="http://schemas.microsoft.com/office/powerpoint/2010/main" val="25503320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Алфавитный каталог</a:t>
            </a:r>
            <a:br>
              <a:rPr lang="ru-RU" dirty="0"/>
            </a:br>
            <a:endParaRPr lang="ru-RU" dirty="0"/>
          </a:p>
        </p:txBody>
      </p:sp>
      <p:sp>
        <p:nvSpPr>
          <p:cNvPr id="3" name="Объект 2"/>
          <p:cNvSpPr>
            <a:spLocks noGrp="1"/>
          </p:cNvSpPr>
          <p:nvPr>
            <p:ph idx="1"/>
          </p:nvPr>
        </p:nvSpPr>
        <p:spPr/>
        <p:txBody>
          <a:bodyPr>
            <a:normAutofit fontScale="25000" lnSpcReduction="20000"/>
          </a:bodyPr>
          <a:lstStyle/>
          <a:p>
            <a:r>
              <a:rPr lang="ru-RU" dirty="0"/>
              <a:t> </a:t>
            </a:r>
          </a:p>
          <a:p>
            <a:pPr marL="0" indent="0">
              <a:buNone/>
            </a:pPr>
            <a:r>
              <a:rPr lang="ru-RU" sz="6400" dirty="0">
                <a:latin typeface="Times New Roman" pitchFamily="18" charset="0"/>
                <a:cs typeface="Times New Roman" pitchFamily="18" charset="0"/>
              </a:rPr>
              <a:t>Рассмотрим виды карточных каталогов.</a:t>
            </a:r>
          </a:p>
          <a:p>
            <a:pPr marL="0" indent="0">
              <a:buNone/>
            </a:pPr>
            <a:r>
              <a:rPr lang="ru-RU" sz="6400" dirty="0">
                <a:latin typeface="Times New Roman" pitchFamily="18" charset="0"/>
                <a:cs typeface="Times New Roman" pitchFamily="18" charset="0"/>
              </a:rPr>
              <a:t>Алфавитный   каталог (АК) – это библиотечный карточный каталог, в котором библиографические записи располагаются в алфавитном порядке фамилий индивидуальных авторов, наименований коллективных авторов или заглавий документов. С помощью АК можно проводить поиск по следующим типам запросов:</a:t>
            </a:r>
          </a:p>
          <a:p>
            <a:r>
              <a:rPr lang="ru-RU" sz="6400" dirty="0">
                <a:latin typeface="Times New Roman" pitchFamily="18" charset="0"/>
                <a:cs typeface="Times New Roman" pitchFamily="18" charset="0"/>
              </a:rPr>
              <a:t>·     имеется ли в библиотеке конкретное произведение данного автора (индивидуального         или коллективного) и если имеется, то каков его адрес (полочный индекс);</a:t>
            </a:r>
          </a:p>
          <a:p>
            <a:r>
              <a:rPr lang="ru-RU" sz="6400" dirty="0">
                <a:latin typeface="Times New Roman" pitchFamily="18" charset="0"/>
                <a:cs typeface="Times New Roman" pitchFamily="18" charset="0"/>
              </a:rPr>
              <a:t>·     какие произведения данного автора имеются в библиотеке;</a:t>
            </a:r>
          </a:p>
          <a:p>
            <a:r>
              <a:rPr lang="ru-RU" sz="6400" dirty="0">
                <a:latin typeface="Times New Roman" pitchFamily="18" charset="0"/>
                <a:cs typeface="Times New Roman" pitchFamily="18" charset="0"/>
              </a:rPr>
              <a:t>·     какие переиздания данного произведения имеются в фондах;</a:t>
            </a:r>
          </a:p>
          <a:p>
            <a:r>
              <a:rPr lang="ru-RU" sz="6400" dirty="0">
                <a:latin typeface="Times New Roman" pitchFamily="18" charset="0"/>
                <a:cs typeface="Times New Roman" pitchFamily="18" charset="0"/>
              </a:rPr>
              <a:t>·     в каких изданиях то или иное лицо участвовало в качестве соавтора, редактора и т.п.;</a:t>
            </a:r>
          </a:p>
          <a:p>
            <a:r>
              <a:rPr lang="ru-RU" sz="6400" dirty="0">
                <a:latin typeface="Times New Roman" pitchFamily="18" charset="0"/>
                <a:cs typeface="Times New Roman" pitchFamily="18" charset="0"/>
              </a:rPr>
              <a:t>·     какие выпуски входят в ту или иную серию;</a:t>
            </a:r>
          </a:p>
          <a:p>
            <a:r>
              <a:rPr lang="ru-RU" sz="6400" dirty="0">
                <a:latin typeface="Times New Roman" pitchFamily="18" charset="0"/>
                <a:cs typeface="Times New Roman" pitchFamily="18" charset="0"/>
              </a:rPr>
              <a:t>·     запрос на библиографическое уточнение, касающийся тех или иных элементов библиографической записи, например: в каком году вышло данное издание, было ли оно переработано и дополнено, каково место издания и пр.</a:t>
            </a:r>
          </a:p>
          <a:p>
            <a:r>
              <a:rPr lang="ru-RU" sz="6400" dirty="0">
                <a:latin typeface="Times New Roman" pitchFamily="18" charset="0"/>
                <a:cs typeface="Times New Roman" pitchFamily="18" charset="0"/>
              </a:rPr>
              <a:t>Отличительная особенность построения АК – это расстановка карточек в строгом алфавитном порядке фамилий  авторов, наименований организаций и(или) заглавий документов. Индекс  вместе с авторским знаком (в левом верхнем углу карточки) являются для библиотекаря ориентиром для поиска документа.</a:t>
            </a:r>
          </a:p>
          <a:p>
            <a:r>
              <a:rPr lang="ru-RU" sz="6400" dirty="0">
                <a:latin typeface="Times New Roman" pitchFamily="18" charset="0"/>
                <a:cs typeface="Times New Roman" pitchFamily="18" charset="0"/>
              </a:rPr>
              <a:t>            </a:t>
            </a:r>
          </a:p>
        </p:txBody>
      </p:sp>
    </p:spTree>
    <p:extLst>
      <p:ext uri="{BB962C8B-B14F-4D97-AF65-F5344CB8AC3E}">
        <p14:creationId xmlns:p14="http://schemas.microsoft.com/office/powerpoint/2010/main" val="30652514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Систематический каталог (СК). </a:t>
            </a:r>
          </a:p>
        </p:txBody>
      </p:sp>
      <p:sp>
        <p:nvSpPr>
          <p:cNvPr id="3" name="Объект 2"/>
          <p:cNvSpPr>
            <a:spLocks noGrp="1"/>
          </p:cNvSpPr>
          <p:nvPr>
            <p:ph idx="1"/>
          </p:nvPr>
        </p:nvSpPr>
        <p:spPr/>
        <p:txBody>
          <a:bodyPr>
            <a:normAutofit fontScale="70000" lnSpcReduction="20000"/>
          </a:bodyPr>
          <a:lstStyle/>
          <a:p>
            <a:pPr algn="just"/>
            <a:r>
              <a:rPr lang="ru-RU" sz="4600" dirty="0">
                <a:latin typeface="Times New Roman" pitchFamily="18" charset="0"/>
                <a:cs typeface="Times New Roman" pitchFamily="18" charset="0"/>
              </a:rPr>
              <a:t>В нем библиографические записи располагаются по отраслям знания, в соответствии с определенной системой классификации. СК обеспечивает поиск по определенной заданной теме. </a:t>
            </a:r>
          </a:p>
          <a:p>
            <a:pPr marL="0" indent="0" algn="just">
              <a:buNone/>
            </a:pPr>
            <a:r>
              <a:rPr lang="ru-RU" sz="4600" dirty="0">
                <a:latin typeface="Times New Roman" pitchFamily="18" charset="0"/>
                <a:cs typeface="Times New Roman" pitchFamily="18" charset="0"/>
              </a:rPr>
              <a:t>СК строится на  основе библиотечной классификации: УДК, ББК и др. каждой отрасли знания соответствует свой индекс (шифр) в виде числового обозначения</a:t>
            </a:r>
            <a:r>
              <a:rPr lang="ru-RU" sz="5500" dirty="0">
                <a:latin typeface="Times New Roman" pitchFamily="18" charset="0"/>
                <a:cs typeface="Times New Roman" pitchFamily="18" charset="0"/>
              </a:rPr>
              <a:t>. </a:t>
            </a:r>
          </a:p>
        </p:txBody>
      </p:sp>
    </p:spTree>
    <p:extLst>
      <p:ext uri="{BB962C8B-B14F-4D97-AF65-F5344CB8AC3E}">
        <p14:creationId xmlns:p14="http://schemas.microsoft.com/office/powerpoint/2010/main" val="34933934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a:latin typeface="Times New Roman" pitchFamily="18" charset="0"/>
                <a:cs typeface="Times New Roman" pitchFamily="18" charset="0"/>
              </a:rPr>
              <a:t>Поиск в систематическом каталоге необходимо проводить следующим образом:</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62500" lnSpcReduction="20000"/>
          </a:bodyPr>
          <a:lstStyle/>
          <a:p>
            <a:endParaRPr lang="ru-RU" dirty="0"/>
          </a:p>
          <a:p>
            <a:r>
              <a:rPr lang="ru-RU" dirty="0"/>
              <a:t>1.     Надо обозначить тему поиска словом или коротким словосочетанием и посмотреть, есть ли оно в АПУ СК.</a:t>
            </a:r>
          </a:p>
          <a:p>
            <a:r>
              <a:rPr lang="ru-RU" dirty="0"/>
              <a:t>2.     Если да, то по указанному в АПУ индексу следует найти соответствующий раздел СК, в котором проводится поиск описания нужной книги.</a:t>
            </a:r>
          </a:p>
          <a:p>
            <a:r>
              <a:rPr lang="ru-RU" dirty="0"/>
              <a:t>3.     В случае его наличия необходимо заполнить читательское требование на данную книгу.</a:t>
            </a:r>
          </a:p>
          <a:p>
            <a:r>
              <a:rPr lang="ru-RU" dirty="0"/>
              <a:t>4.     Если  искомого слова или словосочетания в АПУ нет или же нет описания на книгу в систематическом каталоге, то следует изменить формулировку и  повторить поиск по АПУ.</a:t>
            </a:r>
          </a:p>
          <a:p>
            <a:r>
              <a:rPr lang="ru-RU" dirty="0"/>
              <a:t>5.     Если опять получается отрицательный результат, надо обозначить предмет поиска более широким понятием и еще раз повторить поиск в АПУ.</a:t>
            </a:r>
          </a:p>
          <a:p>
            <a:r>
              <a:rPr lang="ru-RU" dirty="0"/>
              <a:t>6.     Если снова ничего не найдено, необходимо обратиться к дежурному библиографу.</a:t>
            </a:r>
          </a:p>
          <a:p>
            <a:endParaRPr lang="ru-RU" dirty="0"/>
          </a:p>
        </p:txBody>
      </p:sp>
    </p:spTree>
    <p:extLst>
      <p:ext uri="{BB962C8B-B14F-4D97-AF65-F5344CB8AC3E}">
        <p14:creationId xmlns:p14="http://schemas.microsoft.com/office/powerpoint/2010/main" val="346808680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Знакомство с опубликованной по теме диссертации литературой </a:t>
            </a:r>
          </a:p>
        </p:txBody>
      </p:sp>
      <p:sp>
        <p:nvSpPr>
          <p:cNvPr id="3" name="Объект 2"/>
          <p:cNvSpPr>
            <a:spLocks noGrp="1"/>
          </p:cNvSpPr>
          <p:nvPr>
            <p:ph idx="1"/>
          </p:nvPr>
        </p:nvSpPr>
        <p:spPr/>
        <p:txBody>
          <a:bodyPr>
            <a:normAutofit fontScale="62500" lnSpcReduction="20000"/>
          </a:bodyPr>
          <a:lstStyle/>
          <a:p>
            <a:r>
              <a:rPr lang="ru-RU" dirty="0"/>
              <a:t>Знакомство с опубликованной по теме диссертации литературой начинается с разработки идеи, т.е. замысла предполагаемого научного исследования, который, как уже указывалось ранее, находит свое выражение в теме и рабочем плане диссертации. Такая постановка дела позволяет более целеустремленно искать литературные источники по выбранной теме и глубже осмысливать тот материал, который содержится в опубликованных в печати работах других ученых, ибо основные вопросы проблемы почти всегда заложены в более ранних исследованиях.</a:t>
            </a:r>
          </a:p>
          <a:p>
            <a:endParaRPr lang="ru-RU" dirty="0"/>
          </a:p>
          <a:p>
            <a:r>
              <a:rPr lang="ru-RU" dirty="0"/>
              <a:t>Далее следует продумать порядок поиска и приступить, к составлению картотеки (или списка) литературных источников по теме. Хорошо составленная картотека (список) даже при беглом обзоре заглавий источников позволяет охватить тему в целом. На ее основе возможно уже в начале исследования уточнить цели.</a:t>
            </a:r>
          </a:p>
          <a:p>
            <a:endParaRPr lang="ru-RU" dirty="0"/>
          </a:p>
        </p:txBody>
      </p:sp>
    </p:spTree>
    <p:extLst>
      <p:ext uri="{BB962C8B-B14F-4D97-AF65-F5344CB8AC3E}">
        <p14:creationId xmlns:p14="http://schemas.microsoft.com/office/powerpoint/2010/main" val="4280084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a:t>Просмотру должны быть подвергнуты все виды источников, содержание которых связано с темой диссертационного исследования. К ним относятся материалы, опубликованные в различных отечественных и зарубежных изданиях, непубликуемые документы (отчеты о научно-исследовательских и опытно-конструкторских работах, диссертации, депонированные рукописи, отчеты специалистов о зарубежных командировках, материалы зарубежных фирм), официальные материалы.</a:t>
            </a:r>
          </a:p>
          <a:p>
            <a:endParaRPr lang="ru-RU" dirty="0"/>
          </a:p>
          <a:p>
            <a:endParaRPr lang="ru-RU" dirty="0"/>
          </a:p>
        </p:txBody>
      </p:sp>
    </p:spTree>
    <p:extLst>
      <p:ext uri="{BB962C8B-B14F-4D97-AF65-F5344CB8AC3E}">
        <p14:creationId xmlns:p14="http://schemas.microsoft.com/office/powerpoint/2010/main" val="428724398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lvl="0" algn="just"/>
            <a:r>
              <a:rPr lang="ru-RU" sz="2000" dirty="0">
                <a:solidFill>
                  <a:prstClr val="black"/>
                </a:solidFill>
              </a:rPr>
              <a:t>Состояние изученности темы целесообразнее всего начать со знакомства с информационными изданиями, цель выпуска которых — оперативная информация как о самих публикациях, так и о наиболее существенных сторонах их содержания. Информационные издания в отличие от обычных библиографических изданий оперируют не только сведениями о печатных произведениях, но и идеями и фактами, в них заключенными.</a:t>
            </a:r>
          </a:p>
          <a:p>
            <a:endParaRPr lang="ru-RU" dirty="0"/>
          </a:p>
        </p:txBody>
      </p:sp>
    </p:spTree>
    <p:extLst>
      <p:ext uri="{BB962C8B-B14F-4D97-AF65-F5344CB8AC3E}">
        <p14:creationId xmlns:p14="http://schemas.microsoft.com/office/powerpoint/2010/main" val="39498242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500" dirty="0">
                <a:solidFill>
                  <a:prstClr val="black"/>
                </a:solidFill>
                <a:ea typeface="+mn-ea"/>
                <a:cs typeface="+mn-cs"/>
              </a:rPr>
              <a:t>Перед началом сбора материала для исследования было бы полезно просмотреть</a:t>
            </a:r>
            <a:endParaRPr lang="ru-RU" dirty="0"/>
          </a:p>
        </p:txBody>
      </p:sp>
      <p:sp>
        <p:nvSpPr>
          <p:cNvPr id="3" name="Объект 2"/>
          <p:cNvSpPr>
            <a:spLocks noGrp="1"/>
          </p:cNvSpPr>
          <p:nvPr>
            <p:ph idx="1"/>
          </p:nvPr>
        </p:nvSpPr>
        <p:spPr/>
        <p:txBody>
          <a:bodyPr>
            <a:normAutofit fontScale="77500" lnSpcReduction="20000"/>
          </a:bodyPr>
          <a:lstStyle/>
          <a:p>
            <a:r>
              <a:rPr lang="ru-RU" dirty="0"/>
              <a:t>Перед началом сбора материала для исследования было бы полезно просмотреть (точнее – проработать) «Книжное обозрение», «Книжную летопись», «Летопись газетных статей», «Летопись журнальных статей», реферативные издания Института научной информации по общественным наукам (ИНИОН) Академии наук России, издания «экспресс-информации» Всероссийского института научной и технической информации. Библиотеки разрабатывают библиографические указатели. Через своих коллег можно проникнуть в библиотеки специализированных научных институтов. Просто прекрасно выполнена библиография Парламентским центром, которую, кстати, можно заказывать по электронной почте. </a:t>
            </a:r>
          </a:p>
        </p:txBody>
      </p:sp>
    </p:spTree>
    <p:extLst>
      <p:ext uri="{BB962C8B-B14F-4D97-AF65-F5344CB8AC3E}">
        <p14:creationId xmlns:p14="http://schemas.microsoft.com/office/powerpoint/2010/main" val="264390106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11" name="Прямоугольник 10"/>
          <p:cNvSpPr/>
          <p:nvPr/>
        </p:nvSpPr>
        <p:spPr>
          <a:xfrm>
            <a:off x="611560" y="1443841"/>
            <a:ext cx="7848872" cy="4154984"/>
          </a:xfrm>
          <a:prstGeom prst="rect">
            <a:avLst/>
          </a:prstGeom>
        </p:spPr>
        <p:txBody>
          <a:bodyPr wrap="square">
            <a:spAutoFit/>
          </a:bodyPr>
          <a:lstStyle/>
          <a:p>
            <a:pPr algn="just"/>
            <a:r>
              <a:rPr lang="ru-RU" sz="2400" dirty="0">
                <a:latin typeface="Times New Roman" pitchFamily="18" charset="0"/>
                <a:cs typeface="Times New Roman" pitchFamily="18" charset="0"/>
              </a:rPr>
              <a:t>Библиографические издания содержат упорядоченную совокупность библиографических описаний, которые извещают специалистов о том, что издано по интересующему его вопросу. Библиографическое описание здесь выполняет две функции. С одной стороны, оно оповещает о появлении документов (сигнальная функция), а с другой — сообщает необходимые сведения для их отыскания (адресная функция). Из библиографических описаний составляют библиографические указатели и библиографические списки.</a:t>
            </a:r>
          </a:p>
        </p:txBody>
      </p:sp>
    </p:spTree>
    <p:extLst>
      <p:ext uri="{BB962C8B-B14F-4D97-AF65-F5344CB8AC3E}">
        <p14:creationId xmlns:p14="http://schemas.microsoft.com/office/powerpoint/2010/main" val="29504378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
        <p:nvSpPr>
          <p:cNvPr id="4" name="Прямоугольник 3"/>
          <p:cNvSpPr/>
          <p:nvPr/>
        </p:nvSpPr>
        <p:spPr>
          <a:xfrm>
            <a:off x="899592" y="2136339"/>
            <a:ext cx="7560840" cy="3539430"/>
          </a:xfrm>
          <a:prstGeom prst="rect">
            <a:avLst/>
          </a:prstGeom>
        </p:spPr>
        <p:txBody>
          <a:bodyPr wrap="square">
            <a:spAutoFit/>
          </a:bodyPr>
          <a:lstStyle/>
          <a:p>
            <a:pPr algn="just"/>
            <a:r>
              <a:rPr lang="ru-RU" sz="2800" dirty="0">
                <a:latin typeface="Times New Roman" pitchFamily="18" charset="0"/>
                <a:cs typeface="Times New Roman" pitchFamily="18" charset="0"/>
              </a:rPr>
              <a:t>Реферативные издания содержат публикации рефератов, включающих сокращенное изложение содержания первичных документов (или их частей) с основными фактическими сведениями и выводами. К реферативным изданиям относятся реферативные журналы, реферативные сборники, экспресс-информация, информационные листки.</a:t>
            </a:r>
          </a:p>
        </p:txBody>
      </p:sp>
    </p:spTree>
    <p:extLst>
      <p:ext uri="{BB962C8B-B14F-4D97-AF65-F5344CB8AC3E}">
        <p14:creationId xmlns:p14="http://schemas.microsoft.com/office/powerpoint/2010/main" val="44280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Note: </a:t>
            </a:r>
            <a:endParaRPr lang="ru-RU" dirty="0"/>
          </a:p>
        </p:txBody>
      </p:sp>
      <p:sp>
        <p:nvSpPr>
          <p:cNvPr id="3" name="Объект 2"/>
          <p:cNvSpPr>
            <a:spLocks noGrp="1"/>
          </p:cNvSpPr>
          <p:nvPr>
            <p:ph idx="1"/>
          </p:nvPr>
        </p:nvSpPr>
        <p:spPr/>
        <p:txBody>
          <a:bodyPr/>
          <a:lstStyle/>
          <a:p>
            <a:r>
              <a:rPr lang="en-US" dirty="0"/>
              <a:t>You may record your working bibliography notes in any format you like; however, you'll save a lot of time using the format your instructor requires. When in doubt, ask what citation format you are expected to use.</a:t>
            </a:r>
            <a:endParaRPr lang="ru-RU" dirty="0"/>
          </a:p>
        </p:txBody>
      </p:sp>
    </p:spTree>
    <p:extLst>
      <p:ext uri="{BB962C8B-B14F-4D97-AF65-F5344CB8AC3E}">
        <p14:creationId xmlns:p14="http://schemas.microsoft.com/office/powerpoint/2010/main" val="26779913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Реферативные сборники</a:t>
            </a:r>
          </a:p>
        </p:txBody>
      </p:sp>
      <p:sp>
        <p:nvSpPr>
          <p:cNvPr id="3" name="Объект 2"/>
          <p:cNvSpPr>
            <a:spLocks noGrp="1"/>
          </p:cNvSpPr>
          <p:nvPr>
            <p:ph idx="1"/>
          </p:nvPr>
        </p:nvSpPr>
        <p:spPr/>
        <p:txBody>
          <a:bodyPr>
            <a:normAutofit fontScale="92500" lnSpcReduction="20000"/>
          </a:bodyPr>
          <a:lstStyle/>
          <a:p>
            <a:pPr marL="0" indent="0" algn="just">
              <a:buNone/>
            </a:pPr>
            <a:r>
              <a:rPr lang="ru-RU" b="1" dirty="0">
                <a:solidFill>
                  <a:srgbClr val="686868"/>
                </a:solidFill>
                <a:latin typeface="Verdana"/>
              </a:rPr>
              <a:t>Реферативные сборники</a:t>
            </a:r>
            <a:r>
              <a:rPr lang="ru-RU" dirty="0">
                <a:solidFill>
                  <a:srgbClr val="686868"/>
                </a:solidFill>
                <a:latin typeface="Verdana"/>
              </a:rPr>
              <a:t> представляют собой периодические, продолжающиеся или непериодические издания, которые содержат рефераты неопубликованных документов. Их выпускают центральные институты научно-технической информации и технико-экономических исследований. Такие издания носят обычно узкотематический характер.</a:t>
            </a:r>
            <a:endParaRPr lang="ru-RU" dirty="0"/>
          </a:p>
        </p:txBody>
      </p:sp>
    </p:spTree>
    <p:extLst>
      <p:ext uri="{BB962C8B-B14F-4D97-AF65-F5344CB8AC3E}">
        <p14:creationId xmlns:p14="http://schemas.microsoft.com/office/powerpoint/2010/main" val="32986014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62500" lnSpcReduction="20000"/>
          </a:bodyPr>
          <a:lstStyle/>
          <a:p>
            <a:r>
              <a:rPr lang="ru-RU" dirty="0"/>
              <a:t>К обзорным изданиям относятся обзор по одной проблеме, направлению и сборник обзоров.</a:t>
            </a:r>
          </a:p>
          <a:p>
            <a:endParaRPr lang="ru-RU" dirty="0"/>
          </a:p>
          <a:p>
            <a:r>
              <a:rPr lang="ru-RU" dirty="0"/>
              <a:t>Обзоры обобщают сведения, содержащиеся в первичных документах, являясь высшей ступенью их аналитико-синтетической переработки. Такие издания обычно сообщают о состоянии или развитии какой-либо науки или практической деятельности, отражая все новое, что сделано в ней за определенное время.</a:t>
            </a:r>
          </a:p>
          <a:p>
            <a:endParaRPr lang="ru-RU" dirty="0"/>
          </a:p>
          <a:p>
            <a:r>
              <a:rPr lang="ru-RU" dirty="0"/>
              <a:t>Цель обзоров — обеспечить проведение научных исследований и опытно-конструкторских разработок на современном уровне развития науки и техники, устранить параллелизм в работе научно-исследовательских организаций, помочь сделать правильный выбор направления и методов разработки в определенной области.</a:t>
            </a:r>
          </a:p>
        </p:txBody>
      </p:sp>
    </p:spTree>
    <p:extLst>
      <p:ext uri="{BB962C8B-B14F-4D97-AF65-F5344CB8AC3E}">
        <p14:creationId xmlns:p14="http://schemas.microsoft.com/office/powerpoint/2010/main" val="42481814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внутрикнижные и </a:t>
            </a:r>
            <a:r>
              <a:rPr lang="ru-RU" dirty="0" err="1"/>
              <a:t>пристатейные</a:t>
            </a:r>
            <a:r>
              <a:rPr lang="ru-RU" dirty="0"/>
              <a:t> списки литературы. </a:t>
            </a:r>
          </a:p>
        </p:txBody>
      </p:sp>
      <p:sp>
        <p:nvSpPr>
          <p:cNvPr id="3" name="Объект 2"/>
          <p:cNvSpPr>
            <a:spLocks noGrp="1"/>
          </p:cNvSpPr>
          <p:nvPr>
            <p:ph idx="1"/>
          </p:nvPr>
        </p:nvSpPr>
        <p:spPr/>
        <p:txBody>
          <a:bodyPr>
            <a:normAutofit fontScale="70000" lnSpcReduction="20000"/>
          </a:bodyPr>
          <a:lstStyle/>
          <a:p>
            <a:r>
              <a:rPr lang="ru-RU" dirty="0"/>
              <a:t>Особый вид ретроспективной библиографии — внутрикнижные и </a:t>
            </a:r>
            <a:r>
              <a:rPr lang="ru-RU" dirty="0" err="1"/>
              <a:t>пристатейные</a:t>
            </a:r>
            <a:r>
              <a:rPr lang="ru-RU" dirty="0"/>
              <a:t> списки литературы. Социологические исследования показывают, что такие списки приносят специалистам огромную пользу, поскольку информируют их о вышедших за предшествующие годы публикациях, непосредственно относящихся к их роду занятий или профессии, минуя промежуточные библиографические звенья.</a:t>
            </a:r>
          </a:p>
          <a:p>
            <a:endParaRPr lang="ru-RU" dirty="0"/>
          </a:p>
          <a:p>
            <a:endParaRPr lang="ru-RU" dirty="0"/>
          </a:p>
          <a:p>
            <a:r>
              <a:rPr lang="ru-RU" dirty="0"/>
              <a:t>В монографиях библиографические списки встречаются особенно часто и обычно помещаются в конце книги. В тематических сборниках списки приводятся после каждого крупного раздела. В некоторых случаях внутрикнижные списки могут быть большими.</a:t>
            </a:r>
          </a:p>
        </p:txBody>
      </p:sp>
    </p:spTree>
    <p:extLst>
      <p:ext uri="{BB962C8B-B14F-4D97-AF65-F5344CB8AC3E}">
        <p14:creationId xmlns:p14="http://schemas.microsoft.com/office/powerpoint/2010/main" val="9821472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pPr marL="0" indent="0" algn="just">
              <a:buNone/>
            </a:pPr>
            <a:r>
              <a:rPr lang="ru-RU" dirty="0"/>
              <a:t>Особую ценность представляют списки источников и литературы, помещенные в диссертациях, особенно защищенных в последнее время. Это труд предшественников, и его следует максимально мобилизовать для дальнейшего изучения научной проблемы. Надо внимательно просматривать научный аппарат в изданных монографиях, сборниках, иной литературе. </a:t>
            </a:r>
          </a:p>
          <a:p>
            <a:pPr marL="0" indent="0" algn="just">
              <a:buNone/>
            </a:pPr>
            <a:r>
              <a:rPr lang="ru-RU" dirty="0"/>
              <a:t>В наличии библиографии, а за ней литературы, других источников – существенная часть дела, можно сказать, фундамент, на котором будет строиться надстройка – ваше исследование. </a:t>
            </a:r>
          </a:p>
          <a:p>
            <a:pPr marL="0" indent="0" algn="just">
              <a:buNone/>
            </a:pPr>
            <a:endParaRPr lang="ru-RU" dirty="0"/>
          </a:p>
        </p:txBody>
      </p:sp>
    </p:spTree>
    <p:extLst>
      <p:ext uri="{BB962C8B-B14F-4D97-AF65-F5344CB8AC3E}">
        <p14:creationId xmlns:p14="http://schemas.microsoft.com/office/powerpoint/2010/main" val="12611916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pPr marL="0" indent="0">
              <a:buNone/>
            </a:pPr>
            <a:r>
              <a:rPr lang="ru-RU" dirty="0"/>
              <a:t>Библиографический список – необходимый элемент справочного аппарата реферата, курсовой или дипломной работы. Он свидетельствует о степени изученности темы автором, содержит библиографические описания использованных источников и помещается в работе после заключения</a:t>
            </a:r>
          </a:p>
          <a:p>
            <a:pPr marL="0" indent="0">
              <a:buNone/>
            </a:pPr>
            <a:r>
              <a:rPr lang="ru-RU" dirty="0"/>
              <a:t>Составление библиографического списка состоит из следующих этапов:</a:t>
            </a:r>
          </a:p>
          <a:p>
            <a:pPr marL="0" indent="0">
              <a:buNone/>
            </a:pPr>
            <a:r>
              <a:rPr lang="ru-RU" dirty="0"/>
              <a:t>·        1-й этап составления библиографического списка установление круга источников поиска;</a:t>
            </a:r>
          </a:p>
          <a:p>
            <a:pPr marL="0" indent="0">
              <a:buNone/>
            </a:pPr>
            <a:r>
              <a:rPr lang="ru-RU" dirty="0"/>
              <a:t>·        2-й этап – выявление и отбор литературы;</a:t>
            </a:r>
          </a:p>
        </p:txBody>
      </p:sp>
    </p:spTree>
    <p:extLst>
      <p:ext uri="{BB962C8B-B14F-4D97-AF65-F5344CB8AC3E}">
        <p14:creationId xmlns:p14="http://schemas.microsoft.com/office/powerpoint/2010/main" val="3897946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Annotated bibliography entries have two parts. </a:t>
            </a:r>
            <a:endParaRPr lang="ru-RU" dirty="0"/>
          </a:p>
        </p:txBody>
      </p:sp>
      <p:sp>
        <p:nvSpPr>
          <p:cNvPr id="3" name="Объект 2"/>
          <p:cNvSpPr>
            <a:spLocks noGrp="1"/>
          </p:cNvSpPr>
          <p:nvPr>
            <p:ph idx="1"/>
          </p:nvPr>
        </p:nvSpPr>
        <p:spPr/>
        <p:txBody>
          <a:bodyPr>
            <a:normAutofit fontScale="92500" lnSpcReduction="10000"/>
          </a:bodyPr>
          <a:lstStyle/>
          <a:p>
            <a:r>
              <a:rPr lang="en-US" b="1" dirty="0"/>
              <a:t>The top of the entry </a:t>
            </a:r>
            <a:r>
              <a:rPr lang="en-US" dirty="0"/>
              <a:t>is the citation. It is the part lists information like the name of the writer, where the evidence appeared, the date of publication,  and other publishing information.</a:t>
            </a:r>
          </a:p>
          <a:p>
            <a:r>
              <a:rPr lang="en-US" b="1" dirty="0"/>
              <a:t>The second part </a:t>
            </a:r>
            <a:r>
              <a:rPr lang="en-US" dirty="0"/>
              <a:t>of the entry is the summary of the evidence being cited. A good annotated bibliography summary provides enough information in a sentence or two to help you and others understand what the research is about in a neutral and non-opinionated way. </a:t>
            </a:r>
          </a:p>
          <a:p>
            <a:endParaRPr lang="ru-RU" dirty="0"/>
          </a:p>
        </p:txBody>
      </p:sp>
    </p:spTree>
    <p:extLst>
      <p:ext uri="{BB962C8B-B14F-4D97-AF65-F5344CB8AC3E}">
        <p14:creationId xmlns:p14="http://schemas.microsoft.com/office/powerpoint/2010/main" val="142046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the brief summaries </a:t>
            </a:r>
            <a:endParaRPr lang="ru-RU" dirty="0"/>
          </a:p>
        </p:txBody>
      </p:sp>
      <p:sp>
        <p:nvSpPr>
          <p:cNvPr id="3" name="Объект 2"/>
          <p:cNvSpPr>
            <a:spLocks noGrp="1"/>
          </p:cNvSpPr>
          <p:nvPr>
            <p:ph idx="1"/>
          </p:nvPr>
        </p:nvSpPr>
        <p:spPr/>
        <p:txBody>
          <a:bodyPr>
            <a:normAutofit fontScale="92500" lnSpcReduction="10000"/>
          </a:bodyPr>
          <a:lstStyle/>
          <a:p>
            <a:r>
              <a:rPr lang="en-US" dirty="0"/>
              <a:t>The first two sentences of this annotation are an example of this sort of very brief, “just the facts” sort of summary. In the brief summaries of entries in an annotated bibliography, stay away from making evaluations about the source—“I didn’t like this article very much” or “I thought this article was great.” The most important goal of your brief summary is to help you, colleagues, and other potential readers get an idea about the subject of the particular piece of evidence.</a:t>
            </a:r>
            <a:endParaRPr lang="ru-RU" dirty="0"/>
          </a:p>
        </p:txBody>
      </p:sp>
    </p:spTree>
    <p:extLst>
      <p:ext uri="{BB962C8B-B14F-4D97-AF65-F5344CB8AC3E}">
        <p14:creationId xmlns:p14="http://schemas.microsoft.com/office/powerpoint/2010/main" val="4209033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417638"/>
          </a:xfrm>
        </p:spPr>
        <p:txBody>
          <a:bodyPr>
            <a:normAutofit fontScale="90000"/>
          </a:bodyPr>
          <a:lstStyle/>
          <a:p>
            <a:r>
              <a:rPr lang="en-US" sz="3600" dirty="0"/>
              <a:t>guidelines when</a:t>
            </a:r>
            <a:br>
              <a:rPr lang="en-US" sz="3600" dirty="0"/>
            </a:br>
            <a:r>
              <a:rPr lang="en-US" sz="3600" dirty="0"/>
              <a:t>you write your own summaries</a:t>
            </a:r>
            <a:r>
              <a:rPr lang="en-US" dirty="0"/>
              <a:t>. </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Summaries can be challenging to write, especially when you are trying to write them about longer and more complicated sources of research. Keep these guidelines in mind as you write your own summaries. </a:t>
            </a:r>
          </a:p>
          <a:p>
            <a:pPr marL="0" indent="0">
              <a:buNone/>
            </a:pPr>
            <a:r>
              <a:rPr lang="en-US" dirty="0"/>
              <a:t>• Keep your summary short. Good summaries for annotated bibliographies are not “complete” summaries; rather, they provide the highlights of the evidence in as brief and concise a manner as possible, no more than a sentence or two.</a:t>
            </a:r>
          </a:p>
          <a:p>
            <a:pPr marL="0" indent="0">
              <a:buNone/>
            </a:pPr>
            <a:r>
              <a:rPr lang="en-US" dirty="0"/>
              <a:t>Don’t quote from what you are summarizing. Summaries will be more useful to you and your colleagues if you write them in your own words. Instead of quoting directly what you think is the point of the piece of evidence, try to paraphrase it. </a:t>
            </a:r>
          </a:p>
          <a:p>
            <a:endParaRPr lang="ru-RU" dirty="0"/>
          </a:p>
        </p:txBody>
      </p:sp>
    </p:spTree>
    <p:extLst>
      <p:ext uri="{BB962C8B-B14F-4D97-AF65-F5344CB8AC3E}">
        <p14:creationId xmlns:p14="http://schemas.microsoft.com/office/powerpoint/2010/main" val="402220330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3775</TotalTime>
  <Words>5613</Words>
  <Application>Microsoft Office PowerPoint</Application>
  <PresentationFormat>Экран (4:3)</PresentationFormat>
  <Paragraphs>240</Paragraphs>
  <Slides>64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64</vt:i4>
      </vt:variant>
    </vt:vector>
  </HeadingPairs>
  <TitlesOfParts>
    <vt:vector size="69" baseType="lpstr">
      <vt:lpstr>Arial</vt:lpstr>
      <vt:lpstr>Calibri</vt:lpstr>
      <vt:lpstr>Times New Roman</vt:lpstr>
      <vt:lpstr>Verdana</vt:lpstr>
      <vt:lpstr>Тема Office</vt:lpstr>
      <vt:lpstr>Lecture 4</vt:lpstr>
      <vt:lpstr>Plan</vt:lpstr>
      <vt:lpstr>Developing a Working Bibliography </vt:lpstr>
      <vt:lpstr>It has two purposes: </vt:lpstr>
      <vt:lpstr>Презентация PowerPoint</vt:lpstr>
      <vt:lpstr>Note: </vt:lpstr>
      <vt:lpstr>Annotated bibliography entries have two parts. </vt:lpstr>
      <vt:lpstr>the brief summaries </vt:lpstr>
      <vt:lpstr>guidelines when you write your own summaries.  </vt:lpstr>
      <vt:lpstr>guidelines when you write your own summaries </vt:lpstr>
      <vt:lpstr>different summaries of the same evidence</vt:lpstr>
      <vt:lpstr> sample of  bibliographic card</vt:lpstr>
      <vt:lpstr>Why Write Annotated Bibliographies? </vt:lpstr>
      <vt:lpstr>Why Write Annotated Bibliographies? </vt:lpstr>
      <vt:lpstr>Why Write Annotated Bibliographies? </vt:lpstr>
      <vt:lpstr>An annotated bibliography: </vt:lpstr>
      <vt:lpstr>Consider these two sample entries from an annotated bibliography from a research project on pharmaceutical advertising: </vt:lpstr>
      <vt:lpstr>a relationship between these articles </vt:lpstr>
      <vt:lpstr>Презентация PowerPoint</vt:lpstr>
      <vt:lpstr>How many sources do I need? </vt:lpstr>
      <vt:lpstr>How many sources do I need? </vt:lpstr>
      <vt:lpstr>an annotated bibliography should contain significantly more entries than you intend or expect to include</vt:lpstr>
      <vt:lpstr>How many sources do I need? </vt:lpstr>
      <vt:lpstr>Questions to ask while writing and researching  </vt:lpstr>
      <vt:lpstr>Questions to ask while writing and researching  </vt:lpstr>
      <vt:lpstr>Презентация PowerPoint</vt:lpstr>
      <vt:lpstr>ОБЩИЕ ТРЕБОВАНИЯ К АННОТАЦИЯМ </vt:lpstr>
      <vt:lpstr>ОБЩИЕ ТРЕБОВАНИЯ К АННОТАЦИЯМ </vt:lpstr>
      <vt:lpstr>ОБЩИЕ ТРЕБОВАНИЯ К АННОТАЦИЯМ </vt:lpstr>
      <vt:lpstr>АННОТАЦИЯ НЕ ДОЛЖНА </vt:lpstr>
      <vt:lpstr>Аннотация</vt:lpstr>
      <vt:lpstr>ГОСТ 7.1-2003 «Библиографическая запись. Библиографическое описание. Общие требования и правила составления». </vt:lpstr>
      <vt:lpstr>Описание книги одного автора</vt:lpstr>
      <vt:lpstr>Под заглавием</vt:lpstr>
      <vt:lpstr>Параллельное заглавие</vt:lpstr>
      <vt:lpstr>многотомных изданий</vt:lpstr>
      <vt:lpstr>Статья из сборника</vt:lpstr>
      <vt:lpstr>Аналитическое описание на главу из книги  </vt:lpstr>
      <vt:lpstr>Статья из сборника</vt:lpstr>
      <vt:lpstr>разделов и глав </vt:lpstr>
      <vt:lpstr>статей из периодических  изданий </vt:lpstr>
      <vt:lpstr>Аналитическое описание на статью из газеты  </vt:lpstr>
      <vt:lpstr>законодательные материалы </vt:lpstr>
      <vt:lpstr>Затекстовая ссылка  </vt:lpstr>
      <vt:lpstr>Библиографическое описание диссертации  </vt:lpstr>
      <vt:lpstr>Библиографическое описание автореферата диссертации  </vt:lpstr>
      <vt:lpstr>Библиографическое описание электронных ресурсов удаленного доступа  </vt:lpstr>
      <vt:lpstr>Библиографическое описание электронных ресурсов удаленного доступа  </vt:lpstr>
      <vt:lpstr>Аналитическое описание в составную часть электронного ресурса (удаленный доступ - статья из электронного журнала)  </vt:lpstr>
      <vt:lpstr>Работа с литературой  </vt:lpstr>
      <vt:lpstr>Алфавитный каталог </vt:lpstr>
      <vt:lpstr>Систематический каталог (СК). </vt:lpstr>
      <vt:lpstr>Поиск в систематическом каталоге необходимо проводить следующим образом: </vt:lpstr>
      <vt:lpstr>Знакомство с опубликованной по теме диссертации литературой </vt:lpstr>
      <vt:lpstr>Презентация PowerPoint</vt:lpstr>
      <vt:lpstr>Презентация PowerPoint</vt:lpstr>
      <vt:lpstr>Перед началом сбора материала для исследования было бы полезно просмотреть</vt:lpstr>
      <vt:lpstr>Презентация PowerPoint</vt:lpstr>
      <vt:lpstr>Презентация PowerPoint</vt:lpstr>
      <vt:lpstr>Реферативные сборники</vt:lpstr>
      <vt:lpstr>Презентация PowerPoint</vt:lpstr>
      <vt:lpstr>внутрикнижные и пристатейные списки литературы. </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Zhanat</dc:creator>
  <cp:lastModifiedBy>Zhanna HP</cp:lastModifiedBy>
  <cp:revision>23</cp:revision>
  <dcterms:created xsi:type="dcterms:W3CDTF">2013-10-09T06:34:16Z</dcterms:created>
  <dcterms:modified xsi:type="dcterms:W3CDTF">2024-09-19T13:32:55Z</dcterms:modified>
</cp:coreProperties>
</file>